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50"/>
  </p:notesMasterIdLst>
  <p:handoutMasterIdLst>
    <p:handoutMasterId r:id="rId51"/>
  </p:handoutMasterIdLst>
  <p:sldIdLst>
    <p:sldId id="257" r:id="rId2"/>
    <p:sldId id="348" r:id="rId3"/>
    <p:sldId id="299" r:id="rId4"/>
    <p:sldId id="350" r:id="rId5"/>
    <p:sldId id="351" r:id="rId6"/>
    <p:sldId id="352" r:id="rId7"/>
    <p:sldId id="353" r:id="rId8"/>
    <p:sldId id="354" r:id="rId9"/>
    <p:sldId id="355" r:id="rId10"/>
    <p:sldId id="297" r:id="rId11"/>
    <p:sldId id="290" r:id="rId12"/>
    <p:sldId id="267" r:id="rId13"/>
    <p:sldId id="340" r:id="rId14"/>
    <p:sldId id="309" r:id="rId15"/>
    <p:sldId id="270" r:id="rId16"/>
    <p:sldId id="342" r:id="rId17"/>
    <p:sldId id="302" r:id="rId18"/>
    <p:sldId id="310" r:id="rId19"/>
    <p:sldId id="271" r:id="rId20"/>
    <p:sldId id="273" r:id="rId21"/>
    <p:sldId id="303" r:id="rId22"/>
    <p:sldId id="274" r:id="rId23"/>
    <p:sldId id="307" r:id="rId24"/>
    <p:sldId id="286" r:id="rId25"/>
    <p:sldId id="304" r:id="rId26"/>
    <p:sldId id="343" r:id="rId27"/>
    <p:sldId id="344" r:id="rId28"/>
    <p:sldId id="311" r:id="rId29"/>
    <p:sldId id="301" r:id="rId30"/>
    <p:sldId id="288" r:id="rId31"/>
    <p:sldId id="312" r:id="rId32"/>
    <p:sldId id="341" r:id="rId33"/>
    <p:sldId id="335" r:id="rId34"/>
    <p:sldId id="361" r:id="rId35"/>
    <p:sldId id="300" r:id="rId36"/>
    <p:sldId id="362" r:id="rId37"/>
    <p:sldId id="336" r:id="rId38"/>
    <p:sldId id="337" r:id="rId39"/>
    <p:sldId id="315" r:id="rId40"/>
    <p:sldId id="345" r:id="rId41"/>
    <p:sldId id="306" r:id="rId42"/>
    <p:sldId id="305" r:id="rId43"/>
    <p:sldId id="316" r:id="rId44"/>
    <p:sldId id="338" r:id="rId45"/>
    <p:sldId id="317" r:id="rId46"/>
    <p:sldId id="318" r:id="rId47"/>
    <p:sldId id="360" r:id="rId48"/>
    <p:sldId id="358" r:id="rId49"/>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42">
          <p15:clr>
            <a:srgbClr val="A4A3A4"/>
          </p15:clr>
        </p15:guide>
        <p15:guide id="2" pos="485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aginnis, Alice" initials="MA" lastIdx="6" clrIdx="0"/>
  <p:cmAuthor id="1" name="Norris, Jessica" initials="NJ" lastIdx="2" clrIdx="1">
    <p:extLst/>
  </p:cmAuthor>
  <p:cmAuthor id="2" name="Kovar, Rebecca" initials="RRK" lastIdx="0" clrIdx="2"/>
  <p:cmAuthor id="3" name="Kovar, Rebecca" initials="KR" lastIdx="1" clrIdx="3">
    <p:extLst/>
  </p:cmAuthor>
  <p:cmAuthor id="4" name="Wendy J Smith" initials="WJS" lastIdx="16" clrIdx="4">
    <p:extLst>
      <p:ext uri="{19B8F6BF-5375-455C-9EA6-DF929625EA0E}">
        <p15:presenceInfo xmlns:p15="http://schemas.microsoft.com/office/powerpoint/2012/main" userId="S-1-5-21-1275210071-1715567821-682003330-19010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prnWhat="handouts2" scaleToFitPaper="1"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E112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971" autoAdjust="0"/>
    <p:restoredTop sz="91776" autoAdjust="0"/>
  </p:normalViewPr>
  <p:slideViewPr>
    <p:cSldViewPr snapToGrid="0" snapToObjects="1">
      <p:cViewPr varScale="1">
        <p:scale>
          <a:sx n="102" d="100"/>
          <a:sy n="102" d="100"/>
        </p:scale>
        <p:origin x="1902" y="102"/>
      </p:cViewPr>
      <p:guideLst>
        <p:guide orient="horz" pos="142"/>
        <p:guide pos="485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notesMaster" Target="notesMasters/notesMaster1.xml"/><Relationship Id="rId55"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handoutMaster" Target="handoutMasters/handoutMaster1.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endParaRPr lang="en-US" dirty="0"/>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C7B06FD5-CDBC-1C44-BCD7-CADB051E40C6}" type="slidenum">
              <a:rPr lang="en-US" smtClean="0"/>
              <a:pPr/>
              <a:t>‹#›</a:t>
            </a:fld>
            <a:endParaRPr lang="en-US" dirty="0"/>
          </a:p>
        </p:txBody>
      </p:sp>
    </p:spTree>
    <p:extLst>
      <p:ext uri="{BB962C8B-B14F-4D97-AF65-F5344CB8AC3E}">
        <p14:creationId xmlns:p14="http://schemas.microsoft.com/office/powerpoint/2010/main" val="1001490954"/>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8475" cy="46513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970339" y="0"/>
            <a:ext cx="3038475" cy="465138"/>
          </a:xfrm>
          <a:prstGeom prst="rect">
            <a:avLst/>
          </a:prstGeom>
        </p:spPr>
        <p:txBody>
          <a:bodyPr vert="horz" lIns="91440" tIns="45720" rIns="91440" bIns="45720" rtlCol="0"/>
          <a:lstStyle>
            <a:lvl1pPr algn="r">
              <a:defRPr sz="1200"/>
            </a:lvl1pPr>
          </a:lstStyle>
          <a:p>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701675" y="4416427"/>
            <a:ext cx="5607050" cy="4183063"/>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8829675"/>
            <a:ext cx="3038475" cy="465138"/>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339" y="8829675"/>
            <a:ext cx="3038475" cy="465138"/>
          </a:xfrm>
          <a:prstGeom prst="rect">
            <a:avLst/>
          </a:prstGeom>
        </p:spPr>
        <p:txBody>
          <a:bodyPr vert="horz" lIns="91440" tIns="45720" rIns="91440" bIns="45720" rtlCol="0" anchor="b"/>
          <a:lstStyle>
            <a:lvl1pPr algn="r">
              <a:defRPr sz="1200"/>
            </a:lvl1pPr>
          </a:lstStyle>
          <a:p>
            <a:fld id="{8B9845C5-3C95-43EB-AE0E-558BEFC62AF7}" type="slidenum">
              <a:rPr lang="en-US" smtClean="0"/>
              <a:pPr/>
              <a:t>‹#›</a:t>
            </a:fld>
            <a:endParaRPr lang="en-US" dirty="0"/>
          </a:p>
        </p:txBody>
      </p:sp>
    </p:spTree>
    <p:extLst>
      <p:ext uri="{BB962C8B-B14F-4D97-AF65-F5344CB8AC3E}">
        <p14:creationId xmlns:p14="http://schemas.microsoft.com/office/powerpoint/2010/main" val="996775566"/>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B9845C5-3C95-43EB-AE0E-558BEFC62AF7}" type="slidenum">
              <a:rPr lang="en-US" smtClean="0"/>
              <a:pPr/>
              <a:t>1</a:t>
            </a:fld>
            <a:endParaRPr lang="en-US" dirty="0"/>
          </a:p>
        </p:txBody>
      </p:sp>
      <p:sp>
        <p:nvSpPr>
          <p:cNvPr id="5" name="Date Placeholder 4"/>
          <p:cNvSpPr>
            <a:spLocks noGrp="1"/>
          </p:cNvSpPr>
          <p:nvPr>
            <p:ph type="dt" idx="11"/>
          </p:nvPr>
        </p:nvSpPr>
        <p:spPr/>
        <p:txBody>
          <a:bodyPr/>
          <a:lstStyle/>
          <a:p>
            <a:endParaRPr lang="en-US" dirty="0"/>
          </a:p>
        </p:txBody>
      </p:sp>
    </p:spTree>
    <p:extLst>
      <p:ext uri="{BB962C8B-B14F-4D97-AF65-F5344CB8AC3E}">
        <p14:creationId xmlns:p14="http://schemas.microsoft.com/office/powerpoint/2010/main" val="31497661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B9845C5-3C95-43EB-AE0E-558BEFC62AF7}" type="slidenum">
              <a:rPr lang="en-US" smtClean="0"/>
              <a:pPr/>
              <a:t>4</a:t>
            </a:fld>
            <a:endParaRPr lang="en-US" dirty="0"/>
          </a:p>
        </p:txBody>
      </p:sp>
      <p:sp>
        <p:nvSpPr>
          <p:cNvPr id="5" name="Date Placeholder 4"/>
          <p:cNvSpPr>
            <a:spLocks noGrp="1"/>
          </p:cNvSpPr>
          <p:nvPr>
            <p:ph type="dt" idx="11"/>
          </p:nvPr>
        </p:nvSpPr>
        <p:spPr/>
        <p:txBody>
          <a:bodyPr/>
          <a:lstStyle/>
          <a:p>
            <a:endParaRPr lang="en-US" dirty="0"/>
          </a:p>
        </p:txBody>
      </p:sp>
    </p:spTree>
    <p:extLst>
      <p:ext uri="{BB962C8B-B14F-4D97-AF65-F5344CB8AC3E}">
        <p14:creationId xmlns:p14="http://schemas.microsoft.com/office/powerpoint/2010/main" val="31047613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Alternate language for consideration instead of “who have mandated reporters in the past”</a:t>
            </a:r>
            <a:endParaRPr lang="en-US" dirty="0"/>
          </a:p>
        </p:txBody>
      </p:sp>
      <p:sp>
        <p:nvSpPr>
          <p:cNvPr id="4" name="Slide Number Placeholder 3"/>
          <p:cNvSpPr>
            <a:spLocks noGrp="1"/>
          </p:cNvSpPr>
          <p:nvPr>
            <p:ph type="sldNum" sz="quarter" idx="10"/>
          </p:nvPr>
        </p:nvSpPr>
        <p:spPr/>
        <p:txBody>
          <a:bodyPr/>
          <a:lstStyle/>
          <a:p>
            <a:fld id="{8B9845C5-3C95-43EB-AE0E-558BEFC62AF7}" type="slidenum">
              <a:rPr lang="en-US" smtClean="0"/>
              <a:pPr/>
              <a:t>8</a:t>
            </a:fld>
            <a:endParaRPr lang="en-US" dirty="0"/>
          </a:p>
        </p:txBody>
      </p:sp>
      <p:sp>
        <p:nvSpPr>
          <p:cNvPr id="5" name="Date Placeholder 4"/>
          <p:cNvSpPr>
            <a:spLocks noGrp="1"/>
          </p:cNvSpPr>
          <p:nvPr>
            <p:ph type="dt" idx="11"/>
          </p:nvPr>
        </p:nvSpPr>
        <p:spPr/>
        <p:txBody>
          <a:bodyPr/>
          <a:lstStyle/>
          <a:p>
            <a:endParaRPr lang="en-US" dirty="0"/>
          </a:p>
        </p:txBody>
      </p:sp>
    </p:spTree>
    <p:extLst>
      <p:ext uri="{BB962C8B-B14F-4D97-AF65-F5344CB8AC3E}">
        <p14:creationId xmlns:p14="http://schemas.microsoft.com/office/powerpoint/2010/main" val="39901855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Delete “involving bodily injury” from</a:t>
            </a:r>
            <a:r>
              <a:rPr lang="en-US" baseline="0" dirty="0" smtClean="0"/>
              <a:t> hate crimes and suggested revised language.</a:t>
            </a:r>
            <a:endParaRPr lang="en-US" dirty="0"/>
          </a:p>
        </p:txBody>
      </p:sp>
      <p:sp>
        <p:nvSpPr>
          <p:cNvPr id="4" name="Slide Number Placeholder 3"/>
          <p:cNvSpPr>
            <a:spLocks noGrp="1"/>
          </p:cNvSpPr>
          <p:nvPr>
            <p:ph type="sldNum" sz="quarter" idx="10"/>
          </p:nvPr>
        </p:nvSpPr>
        <p:spPr/>
        <p:txBody>
          <a:bodyPr/>
          <a:lstStyle/>
          <a:p>
            <a:fld id="{8B9845C5-3C95-43EB-AE0E-558BEFC62AF7}" type="slidenum">
              <a:rPr lang="en-US" smtClean="0"/>
              <a:pPr/>
              <a:t>11</a:t>
            </a:fld>
            <a:endParaRPr lang="en-US" dirty="0"/>
          </a:p>
        </p:txBody>
      </p:sp>
      <p:sp>
        <p:nvSpPr>
          <p:cNvPr id="5" name="Date Placeholder 4"/>
          <p:cNvSpPr>
            <a:spLocks noGrp="1"/>
          </p:cNvSpPr>
          <p:nvPr>
            <p:ph type="dt" idx="11"/>
          </p:nvPr>
        </p:nvSpPr>
        <p:spPr/>
        <p:txBody>
          <a:bodyPr/>
          <a:lstStyle/>
          <a:p>
            <a:endParaRPr lang="en-US" dirty="0"/>
          </a:p>
        </p:txBody>
      </p:sp>
    </p:spTree>
    <p:extLst>
      <p:ext uri="{BB962C8B-B14F-4D97-AF65-F5344CB8AC3E}">
        <p14:creationId xmlns:p14="http://schemas.microsoft.com/office/powerpoint/2010/main" val="32347751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B9845C5-3C95-43EB-AE0E-558BEFC62AF7}" type="slidenum">
              <a:rPr lang="en-US" smtClean="0"/>
              <a:pPr/>
              <a:t>12</a:t>
            </a:fld>
            <a:endParaRPr lang="en-US" dirty="0"/>
          </a:p>
        </p:txBody>
      </p:sp>
      <p:sp>
        <p:nvSpPr>
          <p:cNvPr id="5" name="Date Placeholder 4"/>
          <p:cNvSpPr>
            <a:spLocks noGrp="1"/>
          </p:cNvSpPr>
          <p:nvPr>
            <p:ph type="dt" idx="11"/>
          </p:nvPr>
        </p:nvSpPr>
        <p:spPr/>
        <p:txBody>
          <a:bodyPr/>
          <a:lstStyle/>
          <a:p>
            <a:endParaRPr lang="en-US" dirty="0"/>
          </a:p>
        </p:txBody>
      </p:sp>
    </p:spTree>
    <p:extLst>
      <p:ext uri="{BB962C8B-B14F-4D97-AF65-F5344CB8AC3E}">
        <p14:creationId xmlns:p14="http://schemas.microsoft.com/office/powerpoint/2010/main" val="206025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B9845C5-3C95-43EB-AE0E-558BEFC62AF7}" type="slidenum">
              <a:rPr lang="en-US" smtClean="0"/>
              <a:pPr/>
              <a:t>24</a:t>
            </a:fld>
            <a:endParaRPr lang="en-US" dirty="0"/>
          </a:p>
        </p:txBody>
      </p:sp>
      <p:sp>
        <p:nvSpPr>
          <p:cNvPr id="5" name="Date Placeholder 4"/>
          <p:cNvSpPr>
            <a:spLocks noGrp="1"/>
          </p:cNvSpPr>
          <p:nvPr>
            <p:ph type="dt" idx="11"/>
          </p:nvPr>
        </p:nvSpPr>
        <p:spPr/>
        <p:txBody>
          <a:bodyPr/>
          <a:lstStyle/>
          <a:p>
            <a:endParaRPr lang="en-US" dirty="0"/>
          </a:p>
        </p:txBody>
      </p:sp>
    </p:spTree>
    <p:extLst>
      <p:ext uri="{BB962C8B-B14F-4D97-AF65-F5344CB8AC3E}">
        <p14:creationId xmlns:p14="http://schemas.microsoft.com/office/powerpoint/2010/main" val="29469794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Split to 2 slides?  Maybe consolidate</a:t>
            </a:r>
            <a:r>
              <a:rPr lang="en-US" baseline="0" dirty="0" smtClean="0"/>
              <a:t> consent information with next slide?</a:t>
            </a:r>
            <a:endParaRPr lang="en-US" dirty="0"/>
          </a:p>
        </p:txBody>
      </p:sp>
      <p:sp>
        <p:nvSpPr>
          <p:cNvPr id="4" name="Slide Number Placeholder 3"/>
          <p:cNvSpPr>
            <a:spLocks noGrp="1"/>
          </p:cNvSpPr>
          <p:nvPr>
            <p:ph type="sldNum" sz="quarter" idx="10"/>
          </p:nvPr>
        </p:nvSpPr>
        <p:spPr/>
        <p:txBody>
          <a:bodyPr/>
          <a:lstStyle/>
          <a:p>
            <a:fld id="{8B9845C5-3C95-43EB-AE0E-558BEFC62AF7}" type="slidenum">
              <a:rPr lang="en-US" smtClean="0"/>
              <a:pPr/>
              <a:t>35</a:t>
            </a:fld>
            <a:endParaRPr lang="en-US" dirty="0"/>
          </a:p>
        </p:txBody>
      </p:sp>
      <p:sp>
        <p:nvSpPr>
          <p:cNvPr id="5" name="Date Placeholder 4"/>
          <p:cNvSpPr>
            <a:spLocks noGrp="1"/>
          </p:cNvSpPr>
          <p:nvPr>
            <p:ph type="dt" idx="11"/>
          </p:nvPr>
        </p:nvSpPr>
        <p:spPr/>
        <p:txBody>
          <a:bodyPr/>
          <a:lstStyle/>
          <a:p>
            <a:endParaRPr lang="en-US" dirty="0"/>
          </a:p>
        </p:txBody>
      </p:sp>
    </p:spTree>
    <p:extLst>
      <p:ext uri="{BB962C8B-B14F-4D97-AF65-F5344CB8AC3E}">
        <p14:creationId xmlns:p14="http://schemas.microsoft.com/office/powerpoint/2010/main" val="352723389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Split to 2 slides?  Maybe consolidate</a:t>
            </a:r>
            <a:r>
              <a:rPr lang="en-US" baseline="0" dirty="0" smtClean="0"/>
              <a:t> consent information with next slide?</a:t>
            </a:r>
            <a:endParaRPr lang="en-US" dirty="0"/>
          </a:p>
        </p:txBody>
      </p:sp>
      <p:sp>
        <p:nvSpPr>
          <p:cNvPr id="4" name="Slide Number Placeholder 3"/>
          <p:cNvSpPr>
            <a:spLocks noGrp="1"/>
          </p:cNvSpPr>
          <p:nvPr>
            <p:ph type="sldNum" sz="quarter" idx="10"/>
          </p:nvPr>
        </p:nvSpPr>
        <p:spPr/>
        <p:txBody>
          <a:bodyPr/>
          <a:lstStyle/>
          <a:p>
            <a:fld id="{8B9845C5-3C95-43EB-AE0E-558BEFC62AF7}" type="slidenum">
              <a:rPr lang="en-US" smtClean="0"/>
              <a:pPr/>
              <a:t>36</a:t>
            </a:fld>
            <a:endParaRPr lang="en-US" dirty="0"/>
          </a:p>
        </p:txBody>
      </p:sp>
      <p:sp>
        <p:nvSpPr>
          <p:cNvPr id="5" name="Date Placeholder 4"/>
          <p:cNvSpPr>
            <a:spLocks noGrp="1"/>
          </p:cNvSpPr>
          <p:nvPr>
            <p:ph type="dt" idx="11"/>
          </p:nvPr>
        </p:nvSpPr>
        <p:spPr/>
        <p:txBody>
          <a:bodyPr/>
          <a:lstStyle/>
          <a:p>
            <a:endParaRPr lang="en-US" dirty="0"/>
          </a:p>
        </p:txBody>
      </p:sp>
    </p:spTree>
    <p:extLst>
      <p:ext uri="{BB962C8B-B14F-4D97-AF65-F5344CB8AC3E}">
        <p14:creationId xmlns:p14="http://schemas.microsoft.com/office/powerpoint/2010/main" val="228389143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Split to 2 slides?  Maybe consolidate</a:t>
            </a:r>
            <a:r>
              <a:rPr lang="en-US" baseline="0" dirty="0" smtClean="0"/>
              <a:t> consent information with next slide?</a:t>
            </a:r>
            <a:endParaRPr lang="en-US" dirty="0"/>
          </a:p>
        </p:txBody>
      </p:sp>
      <p:sp>
        <p:nvSpPr>
          <p:cNvPr id="4" name="Slide Number Placeholder 3"/>
          <p:cNvSpPr>
            <a:spLocks noGrp="1"/>
          </p:cNvSpPr>
          <p:nvPr>
            <p:ph type="sldNum" sz="quarter" idx="10"/>
          </p:nvPr>
        </p:nvSpPr>
        <p:spPr/>
        <p:txBody>
          <a:bodyPr/>
          <a:lstStyle/>
          <a:p>
            <a:fld id="{8B9845C5-3C95-43EB-AE0E-558BEFC62AF7}" type="slidenum">
              <a:rPr lang="en-US" smtClean="0"/>
              <a:pPr/>
              <a:t>39</a:t>
            </a:fld>
            <a:endParaRPr lang="en-US" dirty="0"/>
          </a:p>
        </p:txBody>
      </p:sp>
      <p:sp>
        <p:nvSpPr>
          <p:cNvPr id="5" name="Date Placeholder 4"/>
          <p:cNvSpPr>
            <a:spLocks noGrp="1"/>
          </p:cNvSpPr>
          <p:nvPr>
            <p:ph type="dt" idx="11"/>
          </p:nvPr>
        </p:nvSpPr>
        <p:spPr/>
        <p:txBody>
          <a:bodyPr/>
          <a:lstStyle/>
          <a:p>
            <a:endParaRPr lang="en-US" dirty="0"/>
          </a:p>
        </p:txBody>
      </p:sp>
    </p:spTree>
    <p:extLst>
      <p:ext uri="{BB962C8B-B14F-4D97-AF65-F5344CB8AC3E}">
        <p14:creationId xmlns:p14="http://schemas.microsoft.com/office/powerpoint/2010/main" val="352723389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ustom Layout">
    <p:bg>
      <p:bgPr>
        <a:blipFill rotWithShape="1">
          <a:blip r:embed="rId2"/>
          <a:stretch>
            <a:fillRect/>
          </a:stretch>
        </a:blipFill>
        <a:effectLst/>
      </p:bgPr>
    </p:bg>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720898" y="4328298"/>
            <a:ext cx="5486400" cy="566738"/>
          </a:xfrm>
        </p:spPr>
        <p:txBody>
          <a:bodyPr anchor="b"/>
          <a:lstStyle>
            <a:lvl1pPr algn="l">
              <a:defRPr sz="2000" b="1"/>
            </a:lvl1pPr>
          </a:lstStyle>
          <a:p>
            <a:r>
              <a:rPr lang="en-US" smtClean="0"/>
              <a:t>Click to edit Master title style</a:t>
            </a:r>
            <a:endParaRPr lang="en-US" dirty="0"/>
          </a:p>
        </p:txBody>
      </p:sp>
      <p:sp>
        <p:nvSpPr>
          <p:cNvPr id="3" name="Picture Placeholder 2"/>
          <p:cNvSpPr>
            <a:spLocks noGrp="1"/>
          </p:cNvSpPr>
          <p:nvPr>
            <p:ph type="pic" idx="1"/>
          </p:nvPr>
        </p:nvSpPr>
        <p:spPr>
          <a:xfrm>
            <a:off x="2720897" y="563320"/>
            <a:ext cx="5486400" cy="365618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Drag picture to placeholder or click icon to add</a:t>
            </a:r>
            <a:endParaRPr lang="en-US" dirty="0"/>
          </a:p>
        </p:txBody>
      </p:sp>
      <p:sp>
        <p:nvSpPr>
          <p:cNvPr id="4" name="Text Placeholder 3"/>
          <p:cNvSpPr>
            <a:spLocks noGrp="1"/>
          </p:cNvSpPr>
          <p:nvPr>
            <p:ph type="body" sz="half" idx="2"/>
          </p:nvPr>
        </p:nvSpPr>
        <p:spPr>
          <a:xfrm>
            <a:off x="2720898" y="4905532"/>
            <a:ext cx="5486400" cy="804862"/>
          </a:xfrm>
        </p:spPr>
        <p:txBody>
          <a:bodyPr anchor="t"/>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Box 4"/>
          <p:cNvSpPr txBox="1"/>
          <p:nvPr userDrawn="1"/>
        </p:nvSpPr>
        <p:spPr>
          <a:xfrm>
            <a:off x="5593974" y="31488"/>
            <a:ext cx="3421457" cy="230832"/>
          </a:xfrm>
          <a:prstGeom prst="rect">
            <a:avLst/>
          </a:prstGeom>
          <a:noFill/>
        </p:spPr>
        <p:txBody>
          <a:bodyPr wrap="square" rtlCol="0">
            <a:spAutoFit/>
          </a:bodyPr>
          <a:lstStyle/>
          <a:p>
            <a:pPr algn="r"/>
            <a:r>
              <a:rPr lang="en-US" sz="900" dirty="0" smtClean="0">
                <a:latin typeface="Arial"/>
                <a:cs typeface="Arial"/>
              </a:rPr>
              <a:t>Presentation Title (Select: View &gt; Master &gt; Slide Master</a:t>
            </a:r>
            <a:r>
              <a:rPr lang="en-US" sz="900" baseline="0" dirty="0" smtClean="0">
                <a:latin typeface="Arial"/>
                <a:cs typeface="Arial"/>
              </a:rPr>
              <a:t> to edit)</a:t>
            </a:r>
            <a:endParaRPr lang="en-US" sz="900" dirty="0">
              <a:latin typeface="Arial"/>
              <a:cs typeface="Arial"/>
            </a:endParaRPr>
          </a:p>
        </p:txBody>
      </p:sp>
      <p:sp>
        <p:nvSpPr>
          <p:cNvPr id="6" name="TextBox 5"/>
          <p:cNvSpPr txBox="1"/>
          <p:nvPr userDrawn="1"/>
        </p:nvSpPr>
        <p:spPr>
          <a:xfrm>
            <a:off x="5447044" y="6476284"/>
            <a:ext cx="3568388" cy="230832"/>
          </a:xfrm>
          <a:prstGeom prst="rect">
            <a:avLst/>
          </a:prstGeom>
          <a:noFill/>
        </p:spPr>
        <p:txBody>
          <a:bodyPr wrap="square" rtlCol="0">
            <a:spAutoFit/>
          </a:bodyPr>
          <a:lstStyle/>
          <a:p>
            <a:pPr algn="r"/>
            <a:r>
              <a:rPr lang="en-US" sz="900" dirty="0" smtClean="0">
                <a:latin typeface="Arial"/>
                <a:cs typeface="Arial"/>
              </a:rPr>
              <a:t>Department Name (Select: View &gt; Master &gt; Slide Master</a:t>
            </a:r>
            <a:r>
              <a:rPr lang="en-US" sz="900" baseline="0" dirty="0" smtClean="0">
                <a:latin typeface="Arial"/>
                <a:cs typeface="Arial"/>
              </a:rPr>
              <a:t> to edit)</a:t>
            </a:r>
            <a:endParaRPr lang="en-US" sz="900" dirty="0">
              <a:latin typeface="Arial"/>
              <a:cs typeface="Aria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Box 3"/>
          <p:cNvSpPr txBox="1"/>
          <p:nvPr userDrawn="1"/>
        </p:nvSpPr>
        <p:spPr>
          <a:xfrm>
            <a:off x="5593974" y="31488"/>
            <a:ext cx="3421457" cy="230832"/>
          </a:xfrm>
          <a:prstGeom prst="rect">
            <a:avLst/>
          </a:prstGeom>
          <a:noFill/>
        </p:spPr>
        <p:txBody>
          <a:bodyPr wrap="square" rtlCol="0">
            <a:spAutoFit/>
          </a:bodyPr>
          <a:lstStyle/>
          <a:p>
            <a:pPr algn="r"/>
            <a:r>
              <a:rPr lang="en-US" sz="900" dirty="0" smtClean="0">
                <a:latin typeface="Arial"/>
                <a:cs typeface="Arial"/>
              </a:rPr>
              <a:t>Presentation Title (Select: View &gt; Master &gt; Slide Master</a:t>
            </a:r>
            <a:r>
              <a:rPr lang="en-US" sz="900" baseline="0" dirty="0" smtClean="0">
                <a:latin typeface="Arial"/>
                <a:cs typeface="Arial"/>
              </a:rPr>
              <a:t> to edit)</a:t>
            </a:r>
            <a:endParaRPr lang="en-US" sz="900" dirty="0">
              <a:latin typeface="Arial"/>
              <a:cs typeface="Arial"/>
            </a:endParaRPr>
          </a:p>
        </p:txBody>
      </p:sp>
      <p:sp>
        <p:nvSpPr>
          <p:cNvPr id="5" name="TextBox 4"/>
          <p:cNvSpPr txBox="1"/>
          <p:nvPr userDrawn="1"/>
        </p:nvSpPr>
        <p:spPr>
          <a:xfrm>
            <a:off x="5447044" y="6476284"/>
            <a:ext cx="3568388" cy="230832"/>
          </a:xfrm>
          <a:prstGeom prst="rect">
            <a:avLst/>
          </a:prstGeom>
          <a:noFill/>
        </p:spPr>
        <p:txBody>
          <a:bodyPr wrap="square" rtlCol="0">
            <a:spAutoFit/>
          </a:bodyPr>
          <a:lstStyle/>
          <a:p>
            <a:pPr algn="r"/>
            <a:r>
              <a:rPr lang="en-US" sz="900" dirty="0" smtClean="0">
                <a:latin typeface="Arial"/>
                <a:cs typeface="Arial"/>
              </a:rPr>
              <a:t>Department Name (Select: View &gt; Master &gt; Slide Master</a:t>
            </a:r>
            <a:r>
              <a:rPr lang="en-US" sz="900" baseline="0" dirty="0" smtClean="0">
                <a:latin typeface="Arial"/>
                <a:cs typeface="Arial"/>
              </a:rPr>
              <a:t> to edit)</a:t>
            </a:r>
            <a:endParaRPr lang="en-US" sz="900" dirty="0">
              <a:latin typeface="Arial"/>
              <a:cs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766496" y="364465"/>
            <a:ext cx="911160" cy="5303520"/>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067566" y="369102"/>
            <a:ext cx="5572985" cy="529888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Box 3"/>
          <p:cNvSpPr txBox="1"/>
          <p:nvPr userDrawn="1"/>
        </p:nvSpPr>
        <p:spPr>
          <a:xfrm>
            <a:off x="5593974" y="31488"/>
            <a:ext cx="3421457" cy="230832"/>
          </a:xfrm>
          <a:prstGeom prst="rect">
            <a:avLst/>
          </a:prstGeom>
          <a:noFill/>
        </p:spPr>
        <p:txBody>
          <a:bodyPr wrap="square" rtlCol="0">
            <a:spAutoFit/>
          </a:bodyPr>
          <a:lstStyle/>
          <a:p>
            <a:pPr algn="r"/>
            <a:r>
              <a:rPr lang="en-US" sz="900" dirty="0" smtClean="0">
                <a:latin typeface="Arial"/>
                <a:cs typeface="Arial"/>
              </a:rPr>
              <a:t>Presentation Title (Select: View &gt; Master &gt; Slide Master</a:t>
            </a:r>
            <a:r>
              <a:rPr lang="en-US" sz="900" baseline="0" dirty="0" smtClean="0">
                <a:latin typeface="Arial"/>
                <a:cs typeface="Arial"/>
              </a:rPr>
              <a:t> to edit)</a:t>
            </a:r>
            <a:endParaRPr lang="en-US" sz="900" dirty="0">
              <a:latin typeface="Arial"/>
              <a:cs typeface="Arial"/>
            </a:endParaRPr>
          </a:p>
        </p:txBody>
      </p:sp>
      <p:sp>
        <p:nvSpPr>
          <p:cNvPr id="5" name="TextBox 4"/>
          <p:cNvSpPr txBox="1"/>
          <p:nvPr userDrawn="1"/>
        </p:nvSpPr>
        <p:spPr>
          <a:xfrm>
            <a:off x="5447044" y="6476284"/>
            <a:ext cx="3568388" cy="230832"/>
          </a:xfrm>
          <a:prstGeom prst="rect">
            <a:avLst/>
          </a:prstGeom>
          <a:noFill/>
        </p:spPr>
        <p:txBody>
          <a:bodyPr wrap="square" rtlCol="0">
            <a:spAutoFit/>
          </a:bodyPr>
          <a:lstStyle/>
          <a:p>
            <a:pPr algn="r"/>
            <a:r>
              <a:rPr lang="en-US" sz="900" dirty="0" smtClean="0">
                <a:latin typeface="Arial"/>
                <a:cs typeface="Arial"/>
              </a:rPr>
              <a:t>Department Name (Select: View &gt; Master &gt; Slide Master</a:t>
            </a:r>
            <a:r>
              <a:rPr lang="en-US" sz="900" baseline="0" dirty="0" smtClean="0">
                <a:latin typeface="Arial"/>
                <a:cs typeface="Arial"/>
              </a:rPr>
              <a:t> to edit)</a:t>
            </a:r>
            <a:endParaRPr lang="en-US" sz="900" dirty="0">
              <a:latin typeface="Arial"/>
              <a:cs typeface="Aria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2_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2057400" y="381000"/>
            <a:ext cx="6629400" cy="908620"/>
          </a:xfrm>
        </p:spPr>
        <p:txBody>
          <a:bodyPr/>
          <a:lstStyle/>
          <a:p>
            <a:r>
              <a:rPr lang="en-US" smtClean="0"/>
              <a:t>Click to edit Master title style</a:t>
            </a:r>
            <a:endParaRPr lang="en-US" dirty="0"/>
          </a:p>
        </p:txBody>
      </p:sp>
      <p:sp>
        <p:nvSpPr>
          <p:cNvPr id="6" name="Text Placeholder 5"/>
          <p:cNvSpPr>
            <a:spLocks noGrp="1"/>
          </p:cNvSpPr>
          <p:nvPr>
            <p:ph type="body" sz="quarter" idx="11"/>
          </p:nvPr>
        </p:nvSpPr>
        <p:spPr>
          <a:xfrm>
            <a:off x="2057400" y="1524000"/>
            <a:ext cx="66294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lipArt Placeholder 3"/>
          <p:cNvSpPr>
            <a:spLocks noGrp="1"/>
          </p:cNvSpPr>
          <p:nvPr>
            <p:ph type="clipArt" sz="quarter" idx="10"/>
          </p:nvPr>
        </p:nvSpPr>
        <p:spPr>
          <a:xfrm>
            <a:off x="6245665" y="3200400"/>
            <a:ext cx="2279904" cy="2279904"/>
          </a:xfrm>
        </p:spPr>
        <p:txBody>
          <a:bodyPr/>
          <a:lstStyle/>
          <a:p>
            <a:r>
              <a:rPr lang="en-US" dirty="0" smtClean="0"/>
              <a:t>Click icon to add clip art</a:t>
            </a:r>
            <a:endParaRPr lang="en-US" dirty="0"/>
          </a:p>
        </p:txBody>
      </p:sp>
      <p:sp>
        <p:nvSpPr>
          <p:cNvPr id="5" name="TextBox 4"/>
          <p:cNvSpPr txBox="1"/>
          <p:nvPr userDrawn="1"/>
        </p:nvSpPr>
        <p:spPr>
          <a:xfrm>
            <a:off x="5593974" y="31488"/>
            <a:ext cx="3421457" cy="230832"/>
          </a:xfrm>
          <a:prstGeom prst="rect">
            <a:avLst/>
          </a:prstGeom>
          <a:noFill/>
        </p:spPr>
        <p:txBody>
          <a:bodyPr wrap="square" rtlCol="0">
            <a:spAutoFit/>
          </a:bodyPr>
          <a:lstStyle/>
          <a:p>
            <a:pPr algn="r"/>
            <a:r>
              <a:rPr lang="en-US" sz="900" dirty="0" smtClean="0">
                <a:latin typeface="Arial"/>
                <a:cs typeface="Arial"/>
              </a:rPr>
              <a:t>Presentation Title (Select: View &gt; Master &gt; Slide Master</a:t>
            </a:r>
            <a:r>
              <a:rPr lang="en-US" sz="900" baseline="0" dirty="0" smtClean="0">
                <a:latin typeface="Arial"/>
                <a:cs typeface="Arial"/>
              </a:rPr>
              <a:t> to edit)</a:t>
            </a:r>
            <a:endParaRPr lang="en-US" sz="900" dirty="0">
              <a:latin typeface="Arial"/>
              <a:cs typeface="Arial"/>
            </a:endParaRPr>
          </a:p>
        </p:txBody>
      </p:sp>
      <p:sp>
        <p:nvSpPr>
          <p:cNvPr id="7" name="TextBox 6"/>
          <p:cNvSpPr txBox="1"/>
          <p:nvPr userDrawn="1"/>
        </p:nvSpPr>
        <p:spPr>
          <a:xfrm>
            <a:off x="5447044" y="6476284"/>
            <a:ext cx="3568388" cy="230832"/>
          </a:xfrm>
          <a:prstGeom prst="rect">
            <a:avLst/>
          </a:prstGeom>
          <a:noFill/>
        </p:spPr>
        <p:txBody>
          <a:bodyPr wrap="square" rtlCol="0">
            <a:spAutoFit/>
          </a:bodyPr>
          <a:lstStyle/>
          <a:p>
            <a:pPr algn="r"/>
            <a:r>
              <a:rPr lang="en-US" sz="900" dirty="0" smtClean="0">
                <a:latin typeface="Arial"/>
                <a:cs typeface="Arial"/>
              </a:rPr>
              <a:t>Department Name (Select: View &gt; Master &gt; Slide Master</a:t>
            </a:r>
            <a:r>
              <a:rPr lang="en-US" sz="900" baseline="0" dirty="0" smtClean="0">
                <a:latin typeface="Arial"/>
                <a:cs typeface="Arial"/>
              </a:rPr>
              <a:t> to edit)</a:t>
            </a:r>
            <a:endParaRPr lang="en-US" sz="900" dirty="0">
              <a:latin typeface="Arial"/>
              <a:cs typeface="Arial"/>
            </a:endParaRPr>
          </a:p>
        </p:txBody>
      </p:sp>
    </p:spTree>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3_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2057400" y="381000"/>
            <a:ext cx="6629400" cy="914400"/>
          </a:xfrm>
        </p:spPr>
        <p:txBody>
          <a:bodyPr/>
          <a:lstStyle/>
          <a:p>
            <a:r>
              <a:rPr lang="en-US" smtClean="0"/>
              <a:t>Click to edit Master title style</a:t>
            </a:r>
            <a:endParaRPr lang="en-US" dirty="0"/>
          </a:p>
        </p:txBody>
      </p:sp>
      <p:sp>
        <p:nvSpPr>
          <p:cNvPr id="4" name="Picture Placeholder 3"/>
          <p:cNvSpPr>
            <a:spLocks noGrp="1"/>
          </p:cNvSpPr>
          <p:nvPr>
            <p:ph type="pic" sz="quarter" idx="10"/>
          </p:nvPr>
        </p:nvSpPr>
        <p:spPr>
          <a:xfrm>
            <a:off x="2057400" y="1524000"/>
            <a:ext cx="3200400" cy="4114800"/>
          </a:xfrm>
        </p:spPr>
        <p:txBody>
          <a:bodyPr/>
          <a:lstStyle/>
          <a:p>
            <a:r>
              <a:rPr lang="en-US" dirty="0" smtClean="0"/>
              <a:t>Drag picture to placeholder or click icon to add</a:t>
            </a:r>
            <a:endParaRPr lang="en-US" dirty="0"/>
          </a:p>
        </p:txBody>
      </p:sp>
      <p:sp>
        <p:nvSpPr>
          <p:cNvPr id="6" name="Text Placeholder 5"/>
          <p:cNvSpPr>
            <a:spLocks noGrp="1"/>
          </p:cNvSpPr>
          <p:nvPr>
            <p:ph type="body" sz="quarter" idx="11"/>
          </p:nvPr>
        </p:nvSpPr>
        <p:spPr>
          <a:xfrm>
            <a:off x="5486400" y="2514600"/>
            <a:ext cx="3200400" cy="3124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Text Placeholder 7"/>
          <p:cNvSpPr>
            <a:spLocks noGrp="1"/>
          </p:cNvSpPr>
          <p:nvPr>
            <p:ph type="body" sz="quarter" idx="12"/>
          </p:nvPr>
        </p:nvSpPr>
        <p:spPr>
          <a:xfrm>
            <a:off x="5486400" y="1524000"/>
            <a:ext cx="3200400" cy="914400"/>
          </a:xfrm>
        </p:spPr>
        <p:txBody>
          <a:bodyPr vert="horz" lIns="91440" tIns="45720" rIns="91440" bIns="45720" rtlCol="0" anchor="ctr">
            <a:noAutofit/>
          </a:bodyPr>
          <a:lstStyle>
            <a:lvl1pPr algn="l" defTabSz="457200" rtl="0" eaLnBrk="1" latinLnBrk="0" hangingPunct="1">
              <a:spcBef>
                <a:spcPct val="0"/>
              </a:spcBef>
              <a:buNone/>
              <a:defRPr lang="en-US" sz="2600" b="1" i="0" kern="1200" cap="small" dirty="0" smtClean="0">
                <a:solidFill>
                  <a:schemeClr val="tx1">
                    <a:lumMod val="95000"/>
                    <a:lumOff val="5000"/>
                  </a:schemeClr>
                </a:solidFill>
                <a:latin typeface="Times New Roman"/>
                <a:ea typeface="+mj-ea"/>
                <a:cs typeface="Times New Roman"/>
              </a:defRPr>
            </a:lvl1pPr>
          </a:lstStyle>
          <a:p>
            <a:pPr lvl="0"/>
            <a:r>
              <a:rPr lang="en-US" smtClean="0"/>
              <a:t>Click to edit Master text styles</a:t>
            </a:r>
          </a:p>
        </p:txBody>
      </p:sp>
      <p:sp>
        <p:nvSpPr>
          <p:cNvPr id="7" name="TextBox 6"/>
          <p:cNvSpPr txBox="1"/>
          <p:nvPr userDrawn="1"/>
        </p:nvSpPr>
        <p:spPr>
          <a:xfrm>
            <a:off x="5593974" y="31488"/>
            <a:ext cx="3421457" cy="230832"/>
          </a:xfrm>
          <a:prstGeom prst="rect">
            <a:avLst/>
          </a:prstGeom>
          <a:noFill/>
        </p:spPr>
        <p:txBody>
          <a:bodyPr wrap="square" rtlCol="0">
            <a:spAutoFit/>
          </a:bodyPr>
          <a:lstStyle/>
          <a:p>
            <a:pPr algn="r"/>
            <a:r>
              <a:rPr lang="en-US" sz="900" dirty="0" smtClean="0">
                <a:latin typeface="Arial"/>
                <a:cs typeface="Arial"/>
              </a:rPr>
              <a:t>Presentation Title (Select: View &gt; Master &gt; Slide Master</a:t>
            </a:r>
            <a:r>
              <a:rPr lang="en-US" sz="900" baseline="0" dirty="0" smtClean="0">
                <a:latin typeface="Arial"/>
                <a:cs typeface="Arial"/>
              </a:rPr>
              <a:t> to edit)</a:t>
            </a:r>
            <a:endParaRPr lang="en-US" sz="900" dirty="0">
              <a:latin typeface="Arial"/>
              <a:cs typeface="Arial"/>
            </a:endParaRPr>
          </a:p>
        </p:txBody>
      </p:sp>
      <p:sp>
        <p:nvSpPr>
          <p:cNvPr id="9" name="TextBox 8"/>
          <p:cNvSpPr txBox="1"/>
          <p:nvPr userDrawn="1"/>
        </p:nvSpPr>
        <p:spPr>
          <a:xfrm>
            <a:off x="5447044" y="6476284"/>
            <a:ext cx="3568388" cy="230832"/>
          </a:xfrm>
          <a:prstGeom prst="rect">
            <a:avLst/>
          </a:prstGeom>
          <a:noFill/>
        </p:spPr>
        <p:txBody>
          <a:bodyPr wrap="square" rtlCol="0">
            <a:spAutoFit/>
          </a:bodyPr>
          <a:lstStyle/>
          <a:p>
            <a:pPr algn="r"/>
            <a:r>
              <a:rPr lang="en-US" sz="900" dirty="0" smtClean="0">
                <a:latin typeface="Arial"/>
                <a:cs typeface="Arial"/>
              </a:rPr>
              <a:t>Department Name (Select: View &gt; Master &gt; Slide Master</a:t>
            </a:r>
            <a:r>
              <a:rPr lang="en-US" sz="900" baseline="0" dirty="0" smtClean="0">
                <a:latin typeface="Arial"/>
                <a:cs typeface="Arial"/>
              </a:rPr>
              <a:t> to edit)</a:t>
            </a:r>
            <a:endParaRPr lang="en-US" sz="900" dirty="0">
              <a:latin typeface="Arial"/>
              <a:cs typeface="Aria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4_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2057400" y="381000"/>
            <a:ext cx="6629400" cy="1036638"/>
          </a:xfrm>
        </p:spPr>
        <p:txBody>
          <a:bodyPr/>
          <a:lstStyle/>
          <a:p>
            <a:r>
              <a:rPr lang="en-US" smtClean="0"/>
              <a:t>Click to edit Master title style</a:t>
            </a:r>
            <a:endParaRPr lang="en-US" dirty="0"/>
          </a:p>
        </p:txBody>
      </p:sp>
      <p:sp>
        <p:nvSpPr>
          <p:cNvPr id="4" name="Media Placeholder 3"/>
          <p:cNvSpPr>
            <a:spLocks noGrp="1"/>
          </p:cNvSpPr>
          <p:nvPr>
            <p:ph type="media" sz="quarter" idx="10"/>
          </p:nvPr>
        </p:nvSpPr>
        <p:spPr>
          <a:xfrm>
            <a:off x="2245986" y="1524000"/>
            <a:ext cx="6172200" cy="3429000"/>
          </a:xfrm>
        </p:spPr>
        <p:txBody>
          <a:bodyPr/>
          <a:lstStyle/>
          <a:p>
            <a:r>
              <a:rPr lang="en-US" dirty="0" smtClean="0"/>
              <a:t>Click icon to add media</a:t>
            </a:r>
            <a:endParaRPr lang="en-US" dirty="0"/>
          </a:p>
        </p:txBody>
      </p:sp>
      <p:sp>
        <p:nvSpPr>
          <p:cNvPr id="6" name="Text Placeholder 5"/>
          <p:cNvSpPr>
            <a:spLocks noGrp="1"/>
          </p:cNvSpPr>
          <p:nvPr>
            <p:ph type="body" sz="quarter" idx="11" hasCustomPrompt="1"/>
          </p:nvPr>
        </p:nvSpPr>
        <p:spPr>
          <a:xfrm>
            <a:off x="2245986" y="5029200"/>
            <a:ext cx="6172200" cy="457200"/>
          </a:xfrm>
        </p:spPr>
        <p:txBody>
          <a:bodyPr>
            <a:normAutofit/>
          </a:bodyPr>
          <a:lstStyle>
            <a:lvl1pPr>
              <a:buNone/>
              <a:defRPr sz="1400">
                <a:latin typeface="Times New Roman"/>
                <a:cs typeface="Times New Roman"/>
              </a:defRPr>
            </a:lvl1pPr>
          </a:lstStyle>
          <a:p>
            <a:pPr lvl="0"/>
            <a:r>
              <a:rPr lang="en-US" dirty="0" smtClean="0"/>
              <a:t>Caption</a:t>
            </a:r>
            <a:endParaRPr lang="en-US" dirty="0"/>
          </a:p>
        </p:txBody>
      </p:sp>
      <p:sp>
        <p:nvSpPr>
          <p:cNvPr id="5" name="TextBox 4"/>
          <p:cNvSpPr txBox="1"/>
          <p:nvPr userDrawn="1"/>
        </p:nvSpPr>
        <p:spPr>
          <a:xfrm>
            <a:off x="5593974" y="31488"/>
            <a:ext cx="3421457" cy="230832"/>
          </a:xfrm>
          <a:prstGeom prst="rect">
            <a:avLst/>
          </a:prstGeom>
          <a:noFill/>
        </p:spPr>
        <p:txBody>
          <a:bodyPr wrap="square" rtlCol="0">
            <a:spAutoFit/>
          </a:bodyPr>
          <a:lstStyle/>
          <a:p>
            <a:pPr algn="r"/>
            <a:r>
              <a:rPr lang="en-US" sz="900" dirty="0" smtClean="0">
                <a:latin typeface="Arial"/>
                <a:cs typeface="Arial"/>
              </a:rPr>
              <a:t>Presentation Title (Select: View &gt; Master &gt; Slide Master</a:t>
            </a:r>
            <a:r>
              <a:rPr lang="en-US" sz="900" baseline="0" dirty="0" smtClean="0">
                <a:latin typeface="Arial"/>
                <a:cs typeface="Arial"/>
              </a:rPr>
              <a:t> to edit)</a:t>
            </a:r>
            <a:endParaRPr lang="en-US" sz="900" dirty="0">
              <a:latin typeface="Arial"/>
              <a:cs typeface="Arial"/>
            </a:endParaRPr>
          </a:p>
        </p:txBody>
      </p:sp>
      <p:sp>
        <p:nvSpPr>
          <p:cNvPr id="7" name="TextBox 6"/>
          <p:cNvSpPr txBox="1"/>
          <p:nvPr userDrawn="1"/>
        </p:nvSpPr>
        <p:spPr>
          <a:xfrm>
            <a:off x="5447044" y="6476284"/>
            <a:ext cx="3568388" cy="230832"/>
          </a:xfrm>
          <a:prstGeom prst="rect">
            <a:avLst/>
          </a:prstGeom>
          <a:noFill/>
        </p:spPr>
        <p:txBody>
          <a:bodyPr wrap="square" rtlCol="0">
            <a:spAutoFit/>
          </a:bodyPr>
          <a:lstStyle/>
          <a:p>
            <a:pPr algn="r"/>
            <a:r>
              <a:rPr lang="en-US" sz="900" dirty="0" smtClean="0">
                <a:latin typeface="Arial"/>
                <a:cs typeface="Arial"/>
              </a:rPr>
              <a:t>Department Name (Select: View &gt; Master &gt; Slide Master</a:t>
            </a:r>
            <a:r>
              <a:rPr lang="en-US" sz="900" baseline="0" dirty="0" smtClean="0">
                <a:latin typeface="Arial"/>
                <a:cs typeface="Arial"/>
              </a:rPr>
              <a:t> to edit)</a:t>
            </a:r>
            <a:endParaRPr lang="en-US" sz="900" dirty="0">
              <a:latin typeface="Arial"/>
              <a:cs typeface="Arial"/>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2057400" y="381000"/>
            <a:ext cx="6629400" cy="1036638"/>
          </a:xfrm>
        </p:spPr>
        <p:txBody>
          <a:bodyPr/>
          <a:lstStyle/>
          <a:p>
            <a:r>
              <a:rPr lang="en-US" smtClean="0"/>
              <a:t>Click to edit Master title style</a:t>
            </a:r>
            <a:endParaRPr lang="en-US" dirty="0"/>
          </a:p>
        </p:txBody>
      </p:sp>
      <p:sp>
        <p:nvSpPr>
          <p:cNvPr id="4" name="Chart Placeholder 3"/>
          <p:cNvSpPr>
            <a:spLocks noGrp="1"/>
          </p:cNvSpPr>
          <p:nvPr>
            <p:ph type="chart" sz="quarter" idx="10"/>
          </p:nvPr>
        </p:nvSpPr>
        <p:spPr>
          <a:xfrm>
            <a:off x="2057400" y="1524000"/>
            <a:ext cx="6629400" cy="4114800"/>
          </a:xfrm>
        </p:spPr>
        <p:txBody>
          <a:bodyPr/>
          <a:lstStyle/>
          <a:p>
            <a:r>
              <a:rPr lang="en-US" dirty="0" smtClean="0"/>
              <a:t>Click icon to add chart</a:t>
            </a:r>
            <a:endParaRPr lang="en-US" dirty="0"/>
          </a:p>
        </p:txBody>
      </p:sp>
      <p:sp>
        <p:nvSpPr>
          <p:cNvPr id="5" name="TextBox 4"/>
          <p:cNvSpPr txBox="1"/>
          <p:nvPr userDrawn="1"/>
        </p:nvSpPr>
        <p:spPr>
          <a:xfrm>
            <a:off x="5593974" y="31488"/>
            <a:ext cx="3421457" cy="230832"/>
          </a:xfrm>
          <a:prstGeom prst="rect">
            <a:avLst/>
          </a:prstGeom>
          <a:noFill/>
        </p:spPr>
        <p:txBody>
          <a:bodyPr wrap="square" rtlCol="0">
            <a:spAutoFit/>
          </a:bodyPr>
          <a:lstStyle/>
          <a:p>
            <a:pPr algn="r"/>
            <a:r>
              <a:rPr lang="en-US" sz="900" dirty="0" smtClean="0">
                <a:latin typeface="Arial"/>
                <a:cs typeface="Arial"/>
              </a:rPr>
              <a:t>Presentation Title (Select: View &gt; Master &gt; Slide Master</a:t>
            </a:r>
            <a:r>
              <a:rPr lang="en-US" sz="900" baseline="0" dirty="0" smtClean="0">
                <a:latin typeface="Arial"/>
                <a:cs typeface="Arial"/>
              </a:rPr>
              <a:t> to edit)</a:t>
            </a:r>
            <a:endParaRPr lang="en-US" sz="900" dirty="0">
              <a:latin typeface="Arial"/>
              <a:cs typeface="Arial"/>
            </a:endParaRPr>
          </a:p>
        </p:txBody>
      </p:sp>
      <p:sp>
        <p:nvSpPr>
          <p:cNvPr id="6" name="TextBox 5"/>
          <p:cNvSpPr txBox="1"/>
          <p:nvPr userDrawn="1"/>
        </p:nvSpPr>
        <p:spPr>
          <a:xfrm>
            <a:off x="5447044" y="6476284"/>
            <a:ext cx="3568388" cy="230832"/>
          </a:xfrm>
          <a:prstGeom prst="rect">
            <a:avLst/>
          </a:prstGeom>
          <a:noFill/>
        </p:spPr>
        <p:txBody>
          <a:bodyPr wrap="square" rtlCol="0">
            <a:spAutoFit/>
          </a:bodyPr>
          <a:lstStyle/>
          <a:p>
            <a:pPr algn="r"/>
            <a:r>
              <a:rPr lang="en-US" sz="900" dirty="0" smtClean="0">
                <a:latin typeface="Arial"/>
                <a:cs typeface="Arial"/>
              </a:rPr>
              <a:t>Department Name (Select: View &gt; Master &gt; Slide Master</a:t>
            </a:r>
            <a:r>
              <a:rPr lang="en-US" sz="900" baseline="0" dirty="0" smtClean="0">
                <a:latin typeface="Arial"/>
                <a:cs typeface="Arial"/>
              </a:rPr>
              <a:t> to edit)</a:t>
            </a:r>
            <a:endParaRPr lang="en-US" sz="900" dirty="0">
              <a:latin typeface="Arial"/>
              <a:cs typeface="Aria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2067566" y="2130425"/>
            <a:ext cx="6622514" cy="1143000"/>
          </a:xfrm>
        </p:spPr>
        <p:txBody>
          <a:bodyPr/>
          <a:lstStyle/>
          <a:p>
            <a:r>
              <a:rPr lang="en-US" smtClean="0"/>
              <a:t>Click to edit Master title style</a:t>
            </a:r>
            <a:endParaRPr lang="en-US"/>
          </a:p>
        </p:txBody>
      </p:sp>
      <p:sp>
        <p:nvSpPr>
          <p:cNvPr id="3" name="Subtitle 2"/>
          <p:cNvSpPr>
            <a:spLocks noGrp="1"/>
          </p:cNvSpPr>
          <p:nvPr>
            <p:ph type="subTitle" idx="1"/>
          </p:nvPr>
        </p:nvSpPr>
        <p:spPr>
          <a:xfrm>
            <a:off x="2067566" y="3283922"/>
            <a:ext cx="6622514" cy="909499"/>
          </a:xfrm>
        </p:spPr>
        <p:txBody>
          <a:bodyPr anchor="t"/>
          <a:lstStyle>
            <a:lvl1pPr marL="0" indent="0" algn="l">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067566" y="3840855"/>
            <a:ext cx="6629400" cy="1362075"/>
          </a:xfrm>
        </p:spPr>
        <p:txBody>
          <a:bodyPr anchor="t"/>
          <a:lstStyle>
            <a:lvl1pPr algn="l">
              <a:defRPr sz="4000" b="1" cap="all"/>
            </a:lvl1pPr>
          </a:lstStyle>
          <a:p>
            <a:r>
              <a:rPr lang="en-US" smtClean="0"/>
              <a:t>Click to edit Master title style</a:t>
            </a:r>
            <a:endParaRPr lang="en-US" dirty="0"/>
          </a:p>
        </p:txBody>
      </p:sp>
      <p:sp>
        <p:nvSpPr>
          <p:cNvPr id="3" name="Text Placeholder 2"/>
          <p:cNvSpPr>
            <a:spLocks noGrp="1"/>
          </p:cNvSpPr>
          <p:nvPr>
            <p:ph type="body" idx="1"/>
          </p:nvPr>
        </p:nvSpPr>
        <p:spPr>
          <a:xfrm>
            <a:off x="2067566" y="3143795"/>
            <a:ext cx="6629400" cy="686564"/>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057072" y="1358786"/>
            <a:ext cx="3246120" cy="443484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440680" y="1358786"/>
            <a:ext cx="3246120" cy="443484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2057072" y="1346180"/>
            <a:ext cx="3246120" cy="639762"/>
          </a:xfrm>
        </p:spPr>
        <p:txBody>
          <a:bodyPr anchor="b">
            <a:no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057072" y="1996438"/>
            <a:ext cx="3246120" cy="37947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440680" y="1346180"/>
            <a:ext cx="3246120" cy="639762"/>
          </a:xfrm>
        </p:spPr>
        <p:txBody>
          <a:bodyPr anchor="b">
            <a:no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440680" y="1996438"/>
            <a:ext cx="3246120" cy="37947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TextBox 2"/>
          <p:cNvSpPr txBox="1"/>
          <p:nvPr userDrawn="1"/>
        </p:nvSpPr>
        <p:spPr>
          <a:xfrm>
            <a:off x="5593974" y="31488"/>
            <a:ext cx="3421457" cy="230832"/>
          </a:xfrm>
          <a:prstGeom prst="rect">
            <a:avLst/>
          </a:prstGeom>
          <a:noFill/>
        </p:spPr>
        <p:txBody>
          <a:bodyPr wrap="square" rtlCol="0">
            <a:spAutoFit/>
          </a:bodyPr>
          <a:lstStyle/>
          <a:p>
            <a:pPr algn="r"/>
            <a:r>
              <a:rPr lang="en-US" sz="900" dirty="0" smtClean="0">
                <a:latin typeface="Arial"/>
                <a:cs typeface="Arial"/>
              </a:rPr>
              <a:t>Presentation Title (Select: View &gt; Master &gt; Slide Master</a:t>
            </a:r>
            <a:r>
              <a:rPr lang="en-US" sz="900" baseline="0" dirty="0" smtClean="0">
                <a:latin typeface="Arial"/>
                <a:cs typeface="Arial"/>
              </a:rPr>
              <a:t> to edit)</a:t>
            </a:r>
            <a:endParaRPr lang="en-US" sz="900" dirty="0">
              <a:latin typeface="Arial"/>
              <a:cs typeface="Arial"/>
            </a:endParaRPr>
          </a:p>
        </p:txBody>
      </p:sp>
      <p:sp>
        <p:nvSpPr>
          <p:cNvPr id="4" name="TextBox 3"/>
          <p:cNvSpPr txBox="1"/>
          <p:nvPr userDrawn="1"/>
        </p:nvSpPr>
        <p:spPr>
          <a:xfrm>
            <a:off x="5447044" y="6476284"/>
            <a:ext cx="3568388" cy="230832"/>
          </a:xfrm>
          <a:prstGeom prst="rect">
            <a:avLst/>
          </a:prstGeom>
          <a:noFill/>
        </p:spPr>
        <p:txBody>
          <a:bodyPr wrap="square" rtlCol="0">
            <a:spAutoFit/>
          </a:bodyPr>
          <a:lstStyle/>
          <a:p>
            <a:pPr algn="r"/>
            <a:r>
              <a:rPr lang="en-US" sz="900" dirty="0" smtClean="0">
                <a:latin typeface="Arial"/>
                <a:cs typeface="Arial"/>
              </a:rPr>
              <a:t>Draft 9/6/2012</a:t>
            </a:r>
            <a:endParaRPr lang="en-US" sz="900" dirty="0">
              <a:latin typeface="Arial"/>
              <a:cs typeface="Aria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TextBox 1"/>
          <p:cNvSpPr txBox="1"/>
          <p:nvPr userDrawn="1"/>
        </p:nvSpPr>
        <p:spPr>
          <a:xfrm>
            <a:off x="5593974" y="31488"/>
            <a:ext cx="3421457" cy="230832"/>
          </a:xfrm>
          <a:prstGeom prst="rect">
            <a:avLst/>
          </a:prstGeom>
          <a:noFill/>
        </p:spPr>
        <p:txBody>
          <a:bodyPr wrap="square" rtlCol="0">
            <a:spAutoFit/>
          </a:bodyPr>
          <a:lstStyle/>
          <a:p>
            <a:pPr algn="r"/>
            <a:r>
              <a:rPr lang="en-US" sz="900" dirty="0" smtClean="0">
                <a:latin typeface="Arial"/>
                <a:cs typeface="Arial"/>
              </a:rPr>
              <a:t>Presentation Title (Select: View &gt; Master &gt; Slide Master</a:t>
            </a:r>
            <a:r>
              <a:rPr lang="en-US" sz="900" baseline="0" dirty="0" smtClean="0">
                <a:latin typeface="Arial"/>
                <a:cs typeface="Arial"/>
              </a:rPr>
              <a:t> to edit)</a:t>
            </a:r>
            <a:endParaRPr lang="en-US" sz="900" dirty="0">
              <a:latin typeface="Arial"/>
              <a:cs typeface="Arial"/>
            </a:endParaRPr>
          </a:p>
        </p:txBody>
      </p:sp>
      <p:sp>
        <p:nvSpPr>
          <p:cNvPr id="3" name="TextBox 2"/>
          <p:cNvSpPr txBox="1"/>
          <p:nvPr userDrawn="1"/>
        </p:nvSpPr>
        <p:spPr>
          <a:xfrm>
            <a:off x="5447044" y="6476284"/>
            <a:ext cx="3568388" cy="230832"/>
          </a:xfrm>
          <a:prstGeom prst="rect">
            <a:avLst/>
          </a:prstGeom>
          <a:noFill/>
        </p:spPr>
        <p:txBody>
          <a:bodyPr wrap="square" rtlCol="0">
            <a:spAutoFit/>
          </a:bodyPr>
          <a:lstStyle/>
          <a:p>
            <a:pPr algn="r"/>
            <a:r>
              <a:rPr lang="en-US" sz="900" dirty="0" smtClean="0">
                <a:latin typeface="Arial"/>
                <a:cs typeface="Arial"/>
              </a:rPr>
              <a:t>Department Name (Select: View &gt; Master &gt; Slide Master</a:t>
            </a:r>
            <a:r>
              <a:rPr lang="en-US" sz="900" baseline="0" dirty="0" smtClean="0">
                <a:latin typeface="Arial"/>
                <a:cs typeface="Arial"/>
              </a:rPr>
              <a:t> to edit)</a:t>
            </a:r>
            <a:endParaRPr lang="en-US" sz="900" dirty="0">
              <a:latin typeface="Arial"/>
              <a:cs typeface="Aria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046577" y="451340"/>
            <a:ext cx="2109548" cy="766227"/>
          </a:xfrm>
        </p:spPr>
        <p:txBody>
          <a:bodyPr anchor="b"/>
          <a:lstStyle>
            <a:lvl1pPr algn="l">
              <a:defRPr sz="2000" b="1"/>
            </a:lvl1pPr>
          </a:lstStyle>
          <a:p>
            <a:r>
              <a:rPr lang="en-US" smtClean="0"/>
              <a:t>Click to edit Master title style</a:t>
            </a:r>
            <a:endParaRPr lang="en-US" dirty="0"/>
          </a:p>
        </p:txBody>
      </p:sp>
      <p:sp>
        <p:nvSpPr>
          <p:cNvPr id="3" name="Content Placeholder 2"/>
          <p:cNvSpPr>
            <a:spLocks noGrp="1"/>
          </p:cNvSpPr>
          <p:nvPr>
            <p:ph idx="1"/>
          </p:nvPr>
        </p:nvSpPr>
        <p:spPr>
          <a:xfrm>
            <a:off x="4166620" y="451340"/>
            <a:ext cx="4572000" cy="5251869"/>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046577" y="1226712"/>
            <a:ext cx="2109548" cy="4476497"/>
          </a:xfrm>
        </p:spPr>
        <p:txBody>
          <a:bodyPr anchor="t"/>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Box 4"/>
          <p:cNvSpPr txBox="1"/>
          <p:nvPr userDrawn="1"/>
        </p:nvSpPr>
        <p:spPr>
          <a:xfrm>
            <a:off x="5593974" y="31488"/>
            <a:ext cx="3421457" cy="230832"/>
          </a:xfrm>
          <a:prstGeom prst="rect">
            <a:avLst/>
          </a:prstGeom>
          <a:noFill/>
        </p:spPr>
        <p:txBody>
          <a:bodyPr wrap="square" rtlCol="0">
            <a:spAutoFit/>
          </a:bodyPr>
          <a:lstStyle/>
          <a:p>
            <a:pPr algn="r"/>
            <a:r>
              <a:rPr lang="en-US" sz="900" dirty="0" smtClean="0">
                <a:latin typeface="Arial"/>
                <a:cs typeface="Arial"/>
              </a:rPr>
              <a:t>Presentation Title (Select: View &gt; Master &gt; Slide Master</a:t>
            </a:r>
            <a:r>
              <a:rPr lang="en-US" sz="900" baseline="0" dirty="0" smtClean="0">
                <a:latin typeface="Arial"/>
                <a:cs typeface="Arial"/>
              </a:rPr>
              <a:t> to edit)</a:t>
            </a:r>
            <a:endParaRPr lang="en-US" sz="900" dirty="0">
              <a:latin typeface="Arial"/>
              <a:cs typeface="Arial"/>
            </a:endParaRPr>
          </a:p>
        </p:txBody>
      </p:sp>
      <p:sp>
        <p:nvSpPr>
          <p:cNvPr id="6" name="TextBox 5"/>
          <p:cNvSpPr txBox="1"/>
          <p:nvPr userDrawn="1"/>
        </p:nvSpPr>
        <p:spPr>
          <a:xfrm>
            <a:off x="5447044" y="6476284"/>
            <a:ext cx="3568388" cy="230832"/>
          </a:xfrm>
          <a:prstGeom prst="rect">
            <a:avLst/>
          </a:prstGeom>
          <a:noFill/>
        </p:spPr>
        <p:txBody>
          <a:bodyPr wrap="square" rtlCol="0">
            <a:spAutoFit/>
          </a:bodyPr>
          <a:lstStyle/>
          <a:p>
            <a:pPr algn="r"/>
            <a:r>
              <a:rPr lang="en-US" sz="900" dirty="0" smtClean="0">
                <a:latin typeface="Arial"/>
                <a:cs typeface="Arial"/>
              </a:rPr>
              <a:t>Department Name (Select: View &gt; Master &gt; Slide Master</a:t>
            </a:r>
            <a:r>
              <a:rPr lang="en-US" sz="900" baseline="0" dirty="0" smtClean="0">
                <a:latin typeface="Arial"/>
                <a:cs typeface="Arial"/>
              </a:rPr>
              <a:t> to edit)</a:t>
            </a:r>
            <a:endParaRPr lang="en-US" sz="900" dirty="0">
              <a:latin typeface="Arial"/>
              <a:cs typeface="Aria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18"/>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057072" y="274637"/>
            <a:ext cx="6629728" cy="9144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2057072" y="1343522"/>
            <a:ext cx="6629728" cy="43434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60" r:id="rId1"/>
    <p:sldLayoutId id="2147483649" r:id="rId2"/>
    <p:sldLayoutId id="2147483651" r:id="rId3"/>
    <p:sldLayoutId id="2147483650"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1" r:id="rId13"/>
    <p:sldLayoutId id="2147483662" r:id="rId14"/>
    <p:sldLayoutId id="2147483663" r:id="rId15"/>
    <p:sldLayoutId id="2147483664" r:id="rId16"/>
  </p:sldLayoutIdLst>
  <p:timing>
    <p:tnLst>
      <p:par>
        <p:cTn id="1" dur="indefinite" restart="never" nodeType="tmRoot"/>
      </p:par>
    </p:tnLst>
  </p:timing>
  <p:txStyles>
    <p:titleStyle>
      <a:lvl1pPr algn="l" defTabSz="457200" rtl="0" eaLnBrk="1" latinLnBrk="0" hangingPunct="1">
        <a:spcBef>
          <a:spcPct val="0"/>
        </a:spcBef>
        <a:buNone/>
        <a:defRPr sz="4200" b="1" kern="1200" cap="small">
          <a:solidFill>
            <a:srgbClr val="CE1126"/>
          </a:solidFill>
          <a:latin typeface="Times New Roman"/>
          <a:ea typeface="+mj-ea"/>
          <a:cs typeface="Times New Roman"/>
        </a:defRPr>
      </a:lvl1pPr>
    </p:titleStyle>
    <p:bodyStyle>
      <a:lvl1pPr marL="342900" indent="-342900" algn="l" defTabSz="457200" rtl="0" eaLnBrk="1" latinLnBrk="0" hangingPunct="1">
        <a:spcBef>
          <a:spcPct val="20000"/>
        </a:spcBef>
        <a:buFont typeface="Arial"/>
        <a:buChar char="•"/>
        <a:defRPr sz="3200" kern="1200">
          <a:solidFill>
            <a:schemeClr val="tx1">
              <a:lumMod val="95000"/>
              <a:lumOff val="5000"/>
            </a:schemeClr>
          </a:solidFill>
          <a:latin typeface="Arial"/>
          <a:ea typeface="+mn-ea"/>
          <a:cs typeface="Arial"/>
        </a:defRPr>
      </a:lvl1pPr>
      <a:lvl2pPr marL="742950" indent="-285750" algn="l" defTabSz="457200" rtl="0" eaLnBrk="1" latinLnBrk="0" hangingPunct="1">
        <a:spcBef>
          <a:spcPct val="20000"/>
        </a:spcBef>
        <a:buFont typeface="Arial"/>
        <a:buChar char="–"/>
        <a:defRPr sz="2800" kern="1200">
          <a:solidFill>
            <a:schemeClr val="tx1">
              <a:lumMod val="85000"/>
              <a:lumOff val="15000"/>
            </a:schemeClr>
          </a:solidFill>
          <a:latin typeface="Arial"/>
          <a:ea typeface="+mn-ea"/>
          <a:cs typeface="Arial"/>
        </a:defRPr>
      </a:lvl2pPr>
      <a:lvl3pPr marL="1143000" indent="-228600" algn="l" defTabSz="457200" rtl="0" eaLnBrk="1" latinLnBrk="0" hangingPunct="1">
        <a:spcBef>
          <a:spcPct val="20000"/>
        </a:spcBef>
        <a:buFont typeface="Arial"/>
        <a:buChar char="•"/>
        <a:defRPr sz="2400" kern="1200">
          <a:solidFill>
            <a:schemeClr val="tx1">
              <a:lumMod val="75000"/>
              <a:lumOff val="25000"/>
            </a:schemeClr>
          </a:solidFill>
          <a:latin typeface="Arial"/>
          <a:ea typeface="+mn-ea"/>
          <a:cs typeface="Arial"/>
        </a:defRPr>
      </a:lvl3pPr>
      <a:lvl4pPr marL="1600200" indent="-228600" algn="l" defTabSz="457200" rtl="0" eaLnBrk="1" latinLnBrk="0" hangingPunct="1">
        <a:spcBef>
          <a:spcPct val="20000"/>
        </a:spcBef>
        <a:buFont typeface="Arial"/>
        <a:buChar char="–"/>
        <a:defRPr sz="2000" kern="1200">
          <a:solidFill>
            <a:schemeClr val="tx1">
              <a:lumMod val="65000"/>
              <a:lumOff val="35000"/>
            </a:schemeClr>
          </a:solidFill>
          <a:latin typeface="Arial"/>
          <a:ea typeface="+mn-ea"/>
          <a:cs typeface="Arial"/>
        </a:defRPr>
      </a:lvl4pPr>
      <a:lvl5pPr marL="2057400" indent="-228600" algn="l" defTabSz="457200" rtl="0" eaLnBrk="1" latinLnBrk="0" hangingPunct="1">
        <a:spcBef>
          <a:spcPct val="20000"/>
        </a:spcBef>
        <a:buFont typeface="Arial"/>
        <a:buChar char="»"/>
        <a:defRPr sz="1800" kern="1200">
          <a:solidFill>
            <a:schemeClr val="tx1"/>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hyperlink" Target="http://security.illinoisstate.edu/" TargetMode="External"/><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hyperlink" Target="http://equalopportunity.illinoisstate.edu/" TargetMode="External"/><Relationship Id="rId7" Type="http://schemas.openxmlformats.org/officeDocument/2006/relationships/hyperlink" Target="http://deanofstudents.illinoisstate.edu/conflict/conduct/code/" TargetMode="External"/><Relationship Id="rId2" Type="http://schemas.openxmlformats.org/officeDocument/2006/relationships/hyperlink" Target="mailto:EqualOpportunity@IllinoisState.edu" TargetMode="External"/><Relationship Id="rId1" Type="http://schemas.openxmlformats.org/officeDocument/2006/relationships/slideLayout" Target="../slideLayouts/slideLayout4.xml"/><Relationship Id="rId6" Type="http://schemas.openxmlformats.org/officeDocument/2006/relationships/hyperlink" Target="http://policy.illinoisstate.edu/conduct/1-1-2.shtml" TargetMode="External"/><Relationship Id="rId5" Type="http://schemas.openxmlformats.org/officeDocument/2006/relationships/hyperlink" Target="http://www.titleix.illinoisstate.edu/" TargetMode="External"/><Relationship Id="rId4" Type="http://schemas.openxmlformats.org/officeDocument/2006/relationships/hyperlink" Target="mailto:amfrit1@ilstu.edu"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hyperlink" Target="http://www.titleix.illinoisstate.edu/" TargetMode="External"/><Relationship Id="rId2" Type="http://schemas.openxmlformats.org/officeDocument/2006/relationships/hyperlink" Target="http://www.security.illinoisstate.edu/" TargetMode="External"/><Relationship Id="rId1" Type="http://schemas.openxmlformats.org/officeDocument/2006/relationships/slideLayout" Target="../slideLayouts/slideLayout4.xml"/><Relationship Id="rId5" Type="http://schemas.openxmlformats.org/officeDocument/2006/relationships/hyperlink" Target="https://ilstu-advocate.symplicity.com/public_report" TargetMode="External"/><Relationship Id="rId4" Type="http://schemas.openxmlformats.org/officeDocument/2006/relationships/hyperlink" Target="http://titleix.illinoisstate.edu/support/" TargetMode="External"/></Relationships>
</file>

<file path=ppt/slides/_rels/slide16.xml.rels><?xml version="1.0" encoding="UTF-8" standalone="yes"?>
<Relationships xmlns="http://schemas.openxmlformats.org/package/2006/relationships"><Relationship Id="rId2" Type="http://schemas.openxmlformats.org/officeDocument/2006/relationships/hyperlink" Target="http://titleix.illinoisstate.edu/support/" TargetMode="Externa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3" Type="http://schemas.openxmlformats.org/officeDocument/2006/relationships/hyperlink" Target="http://titleix.illinoisstate.edu/support/" TargetMode="External"/><Relationship Id="rId2" Type="http://schemas.openxmlformats.org/officeDocument/2006/relationships/hyperlink" Target="http://equalopportunity.illinoisstate.edu/" TargetMode="Externa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3" Type="http://schemas.openxmlformats.org/officeDocument/2006/relationships/hyperlink" Target="http://equalopportunity.illinoisstate.edu/" TargetMode="External"/><Relationship Id="rId2" Type="http://schemas.openxmlformats.org/officeDocument/2006/relationships/hyperlink" Target="mailto:EqualOpportunity@IllinoisState.edu" TargetMode="External"/><Relationship Id="rId1" Type="http://schemas.openxmlformats.org/officeDocument/2006/relationships/slideLayout" Target="../slideLayouts/slideLayout4.xml"/><Relationship Id="rId5" Type="http://schemas.openxmlformats.org/officeDocument/2006/relationships/hyperlink" Target="http://www.titleix.illinoisstate.edu/" TargetMode="External"/><Relationship Id="rId4" Type="http://schemas.openxmlformats.org/officeDocument/2006/relationships/hyperlink" Target="mailto:amfrit1@ilstu.edu"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hyperlink" Target="https://ilstu-advocate.symplicity.com/public_report" TargetMode="Externa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3" Type="http://schemas.openxmlformats.org/officeDocument/2006/relationships/hyperlink" Target="http://policy.illinoisstate.edu/conduct/1-1-2.shtml" TargetMode="External"/><Relationship Id="rId2" Type="http://schemas.openxmlformats.org/officeDocument/2006/relationships/hyperlink" Target="http://www.titleix.illinoisstate.edu/" TargetMode="External"/><Relationship Id="rId1" Type="http://schemas.openxmlformats.org/officeDocument/2006/relationships/slideLayout" Target="../slideLayouts/slideLayout4.xml"/><Relationship Id="rId5" Type="http://schemas.openxmlformats.org/officeDocument/2006/relationships/hyperlink" Target="http://counseling.illinoisstate.edu/sexual-assault/" TargetMode="External"/><Relationship Id="rId4" Type="http://schemas.openxmlformats.org/officeDocument/2006/relationships/hyperlink" Target="http://policy.illinoisstate.edu/employee/3-1-37.shtml"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3" Type="http://schemas.openxmlformats.org/officeDocument/2006/relationships/hyperlink" Target="http://deanofstudents.illinoisstate.edu/conflict/conduct/code/" TargetMode="External"/><Relationship Id="rId2" Type="http://schemas.openxmlformats.org/officeDocument/2006/relationships/hyperlink" Target="http://www.titleix.illinoisstate.edu/" TargetMode="External"/><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2" Type="http://schemas.openxmlformats.org/officeDocument/2006/relationships/hyperlink" Target="http://equalopportunity.illinoisstate.edu/" TargetMode="External"/><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hyperlink" Target="https://ilstu-advocate.symplicity.com/public_report" TargetMode="External"/><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2" Type="http://schemas.openxmlformats.org/officeDocument/2006/relationships/hyperlink" Target="http://www.titleix.illinoisstate.edu/" TargetMode="External"/><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7.xml.rels><?xml version="1.0" encoding="UTF-8" standalone="yes"?>
<Relationships xmlns="http://schemas.openxmlformats.org/package/2006/relationships"><Relationship Id="rId2" Type="http://schemas.openxmlformats.org/officeDocument/2006/relationships/hyperlink" Target="https://ilstu-advocate.symplicity.com/public_report" TargetMode="External"/><Relationship Id="rId1" Type="http://schemas.openxmlformats.org/officeDocument/2006/relationships/slideLayout" Target="../slideLayouts/slideLayout4.xml"/></Relationships>
</file>

<file path=ppt/slides/_rels/slide48.xml.rels><?xml version="1.0" encoding="UTF-8" standalone="yes"?>
<Relationships xmlns="http://schemas.openxmlformats.org/package/2006/relationships"><Relationship Id="rId3" Type="http://schemas.openxmlformats.org/officeDocument/2006/relationships/hyperlink" Target="http://titleix.illinoisstate.edu/" TargetMode="External"/><Relationship Id="rId2" Type="http://schemas.openxmlformats.org/officeDocument/2006/relationships/hyperlink" Target="http://titleix.illinoisstate.edu/quick%20reference%20guide%20ALL.pdf" TargetMode="Externa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hyperlink" Target="http://security.illinoisstate.edu/" TargetMode="Externa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hyperlink" Target="https://mr.dcfstraining.org/" TargetMode="External"/><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067566" y="768809"/>
            <a:ext cx="6622514" cy="1915680"/>
          </a:xfrm>
        </p:spPr>
        <p:txBody>
          <a:bodyPr/>
          <a:lstStyle/>
          <a:p>
            <a:pPr algn="ctr">
              <a:spcBef>
                <a:spcPts val="1200"/>
              </a:spcBef>
              <a:spcAft>
                <a:spcPts val="1200"/>
              </a:spcAft>
            </a:pPr>
            <a:r>
              <a:rPr lang="en-US" dirty="0" smtClean="0"/>
              <a:t>When in doubt—</a:t>
            </a:r>
            <a:r>
              <a:rPr lang="en-US" sz="3600" dirty="0" smtClean="0"/>
              <a:t>REPORT!</a:t>
            </a:r>
            <a:r>
              <a:rPr lang="en-US" sz="2400" dirty="0" smtClean="0"/>
              <a:t/>
            </a:r>
            <a:br>
              <a:rPr lang="en-US" sz="2400" dirty="0" smtClean="0"/>
            </a:br>
            <a:r>
              <a:rPr lang="en-US" sz="1200" dirty="0" smtClean="0"/>
              <a:t/>
            </a:r>
            <a:br>
              <a:rPr lang="en-US" sz="1200" dirty="0" smtClean="0"/>
            </a:br>
            <a:r>
              <a:rPr lang="en-US" sz="2400" dirty="0" smtClean="0">
                <a:solidFill>
                  <a:schemeClr val="tx1"/>
                </a:solidFill>
              </a:rPr>
              <a:t>CAMPUS </a:t>
            </a:r>
            <a:r>
              <a:rPr lang="en-US" sz="2400" dirty="0">
                <a:solidFill>
                  <a:schemeClr val="tx1"/>
                </a:solidFill>
              </a:rPr>
              <a:t>CRIME REPORTING </a:t>
            </a:r>
            <a:r>
              <a:rPr lang="en-US" sz="2400" dirty="0" smtClean="0">
                <a:solidFill>
                  <a:schemeClr val="tx1"/>
                </a:solidFill>
              </a:rPr>
              <a:t>TRAINING</a:t>
            </a:r>
            <a:endParaRPr lang="en-US" sz="2400" dirty="0">
              <a:solidFill>
                <a:schemeClr val="tx1"/>
              </a:solidFill>
            </a:endParaRPr>
          </a:p>
        </p:txBody>
      </p:sp>
      <p:sp>
        <p:nvSpPr>
          <p:cNvPr id="3" name="Subtitle 2"/>
          <p:cNvSpPr>
            <a:spLocks noGrp="1"/>
          </p:cNvSpPr>
          <p:nvPr>
            <p:ph type="subTitle" idx="1"/>
          </p:nvPr>
        </p:nvSpPr>
        <p:spPr>
          <a:xfrm>
            <a:off x="2158567" y="3283922"/>
            <a:ext cx="6531513" cy="909499"/>
          </a:xfrm>
        </p:spPr>
        <p:txBody>
          <a:bodyPr>
            <a:normAutofit fontScale="92500" lnSpcReduction="20000"/>
          </a:bodyPr>
          <a:lstStyle/>
          <a:p>
            <a:pPr algn="ctr"/>
            <a:r>
              <a:rPr lang="en-US" dirty="0" smtClean="0">
                <a:solidFill>
                  <a:schemeClr val="tx1"/>
                </a:solidFill>
              </a:rPr>
              <a:t>Do your part to keep ISU’s campus safe and secure.</a:t>
            </a:r>
            <a:endParaRPr lang="en-US" dirty="0">
              <a:solidFill>
                <a:schemeClr val="tx1"/>
              </a:solidFill>
            </a:endParaRPr>
          </a:p>
        </p:txBody>
      </p:sp>
      <p:sp>
        <p:nvSpPr>
          <p:cNvPr id="4" name="Subtitle 2"/>
          <p:cNvSpPr txBox="1">
            <a:spLocks/>
          </p:cNvSpPr>
          <p:nvPr/>
        </p:nvSpPr>
        <p:spPr>
          <a:xfrm>
            <a:off x="2158567" y="4809803"/>
            <a:ext cx="6367331" cy="903746"/>
          </a:xfrm>
          <a:prstGeom prst="rect">
            <a:avLst/>
          </a:prstGeom>
        </p:spPr>
        <p:txBody>
          <a:bodyPr vert="horz" lIns="91440" tIns="45720" rIns="91440" bIns="45720" rtlCol="0" anchor="t">
            <a:normAutofit/>
          </a:bodyPr>
          <a:lstStyle>
            <a:lvl1pPr marL="0" indent="0" algn="l" defTabSz="457200" rtl="0" eaLnBrk="1" latinLnBrk="0" hangingPunct="1">
              <a:spcBef>
                <a:spcPct val="20000"/>
              </a:spcBef>
              <a:buFont typeface="Arial"/>
              <a:buNone/>
              <a:defRPr sz="3200" kern="1200">
                <a:solidFill>
                  <a:schemeClr val="tx1">
                    <a:tint val="75000"/>
                  </a:schemeClr>
                </a:solidFill>
                <a:latin typeface="Arial"/>
                <a:ea typeface="+mn-ea"/>
                <a:cs typeface="Arial"/>
              </a:defRPr>
            </a:lvl1pPr>
            <a:lvl2pPr marL="457200" indent="0" algn="ctr" defTabSz="457200" rtl="0" eaLnBrk="1" latinLnBrk="0" hangingPunct="1">
              <a:spcBef>
                <a:spcPct val="20000"/>
              </a:spcBef>
              <a:buFont typeface="Arial"/>
              <a:buNone/>
              <a:defRPr sz="2800" kern="1200">
                <a:solidFill>
                  <a:schemeClr val="tx1">
                    <a:tint val="75000"/>
                  </a:schemeClr>
                </a:solidFill>
                <a:latin typeface="Arial"/>
                <a:ea typeface="+mn-ea"/>
                <a:cs typeface="Arial"/>
              </a:defRPr>
            </a:lvl2pPr>
            <a:lvl3pPr marL="914400" indent="0" algn="ctr" defTabSz="457200" rtl="0" eaLnBrk="1" latinLnBrk="0" hangingPunct="1">
              <a:spcBef>
                <a:spcPct val="20000"/>
              </a:spcBef>
              <a:buFont typeface="Arial"/>
              <a:buNone/>
              <a:defRPr sz="2400" kern="1200">
                <a:solidFill>
                  <a:schemeClr val="tx1">
                    <a:tint val="75000"/>
                  </a:schemeClr>
                </a:solidFill>
                <a:latin typeface="Arial"/>
                <a:ea typeface="+mn-ea"/>
                <a:cs typeface="Arial"/>
              </a:defRPr>
            </a:lvl3pPr>
            <a:lvl4pPr marL="1371600" indent="0" algn="ctr" defTabSz="457200" rtl="0" eaLnBrk="1" latinLnBrk="0" hangingPunct="1">
              <a:spcBef>
                <a:spcPct val="20000"/>
              </a:spcBef>
              <a:buFont typeface="Arial"/>
              <a:buNone/>
              <a:defRPr sz="2000" kern="1200">
                <a:solidFill>
                  <a:schemeClr val="tx1">
                    <a:tint val="75000"/>
                  </a:schemeClr>
                </a:solidFill>
                <a:latin typeface="Arial"/>
                <a:ea typeface="+mn-ea"/>
                <a:cs typeface="Arial"/>
              </a:defRPr>
            </a:lvl4pPr>
            <a:lvl5pPr marL="1828800" indent="0" algn="ctr" defTabSz="457200" rtl="0" eaLnBrk="1" latinLnBrk="0" hangingPunct="1">
              <a:spcBef>
                <a:spcPct val="20000"/>
              </a:spcBef>
              <a:buFont typeface="Arial"/>
              <a:buNone/>
              <a:defRPr sz="1800" kern="1200">
                <a:solidFill>
                  <a:schemeClr val="tx1">
                    <a:tint val="75000"/>
                  </a:schemeClr>
                </a:solidFill>
                <a:latin typeface="Arial"/>
                <a:ea typeface="+mn-ea"/>
                <a:cs typeface="Arial"/>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r>
              <a:rPr lang="en-US" sz="1800" i="1" dirty="0" smtClean="0">
                <a:solidFill>
                  <a:schemeClr val="tx1">
                    <a:lumMod val="50000"/>
                    <a:lumOff val="50000"/>
                  </a:schemeClr>
                </a:solidFill>
              </a:rPr>
              <a:t>Training presented by the Illinois State University Police and the Office of Equal Opportunity and Access</a:t>
            </a:r>
            <a:endParaRPr lang="en-US" sz="18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2014289" y="1200416"/>
            <a:ext cx="3222555" cy="2923877"/>
          </a:xfrm>
          <a:prstGeom prst="rect">
            <a:avLst/>
          </a:prstGeom>
          <a:noFill/>
        </p:spPr>
        <p:txBody>
          <a:bodyPr wrap="square" rtlCol="0">
            <a:spAutoFit/>
          </a:bodyPr>
          <a:lstStyle/>
          <a:p>
            <a:r>
              <a:rPr lang="en-US" sz="1400" b="1" dirty="0" smtClean="0">
                <a:latin typeface="Arial" panose="020B0604020202020204" pitchFamily="34" charset="0"/>
                <a:cs typeface="Arial" panose="020B0604020202020204" pitchFamily="34" charset="0"/>
              </a:rPr>
              <a:t>Academic Affairs &amp; Colleges</a:t>
            </a:r>
          </a:p>
          <a:p>
            <a:pPr marL="285750" indent="-285750">
              <a:buFont typeface="Arial" pitchFamily="34" charset="0"/>
              <a:buChar char="•"/>
            </a:pPr>
            <a:r>
              <a:rPr lang="en-US" sz="1400" dirty="0" smtClean="0">
                <a:latin typeface="Arial" panose="020B0604020202020204" pitchFamily="34" charset="0"/>
                <a:cs typeface="Arial" panose="020B0604020202020204" pitchFamily="34" charset="0"/>
              </a:rPr>
              <a:t>Deans</a:t>
            </a:r>
          </a:p>
          <a:p>
            <a:pPr marL="285750" indent="-285750">
              <a:buFont typeface="Arial" pitchFamily="34" charset="0"/>
              <a:buChar char="•"/>
            </a:pPr>
            <a:r>
              <a:rPr lang="en-US" sz="1400" dirty="0" smtClean="0">
                <a:latin typeface="Arial" panose="020B0604020202020204" pitchFamily="34" charset="0"/>
                <a:cs typeface="Arial" panose="020B0604020202020204" pitchFamily="34" charset="0"/>
              </a:rPr>
              <a:t>Directors</a:t>
            </a:r>
          </a:p>
          <a:p>
            <a:pPr marL="285750" indent="-285750">
              <a:buFont typeface="Arial" pitchFamily="34" charset="0"/>
              <a:buChar char="•"/>
            </a:pPr>
            <a:r>
              <a:rPr lang="en-US" sz="1400" dirty="0" smtClean="0">
                <a:latin typeface="Arial" panose="020B0604020202020204" pitchFamily="34" charset="0"/>
                <a:cs typeface="Arial" panose="020B0604020202020204" pitchFamily="34" charset="0"/>
              </a:rPr>
              <a:t>Department Heads</a:t>
            </a:r>
          </a:p>
          <a:p>
            <a:pPr marL="285750" indent="-285750">
              <a:buFont typeface="Arial" pitchFamily="34" charset="0"/>
              <a:buChar char="•"/>
            </a:pPr>
            <a:r>
              <a:rPr lang="en-US" sz="1400" dirty="0" smtClean="0">
                <a:latin typeface="Arial" panose="020B0604020202020204" pitchFamily="34" charset="0"/>
                <a:cs typeface="Arial" panose="020B0604020202020204" pitchFamily="34" charset="0"/>
              </a:rPr>
              <a:t>Faculty</a:t>
            </a:r>
          </a:p>
          <a:p>
            <a:pPr marL="285750" indent="-285750">
              <a:buFont typeface="Arial" pitchFamily="34" charset="0"/>
              <a:buChar char="•"/>
            </a:pPr>
            <a:r>
              <a:rPr lang="en-US" sz="1400" dirty="0" smtClean="0">
                <a:latin typeface="Arial" panose="020B0604020202020204" pitchFamily="34" charset="0"/>
                <a:cs typeface="Arial" panose="020B0604020202020204" pitchFamily="34" charset="0"/>
              </a:rPr>
              <a:t>Academic Advisers</a:t>
            </a:r>
          </a:p>
          <a:p>
            <a:pPr marL="285750" indent="-285750">
              <a:buFont typeface="Arial" pitchFamily="34" charset="0"/>
              <a:buChar char="•"/>
            </a:pPr>
            <a:r>
              <a:rPr lang="en-US" sz="1400" dirty="0">
                <a:latin typeface="Arial" panose="020B0604020202020204" pitchFamily="34" charset="0"/>
                <a:cs typeface="Arial" panose="020B0604020202020204" pitchFamily="34" charset="0"/>
              </a:rPr>
              <a:t>Lab School </a:t>
            </a:r>
            <a:r>
              <a:rPr lang="en-US" sz="1400" dirty="0" smtClean="0">
                <a:latin typeface="Arial" panose="020B0604020202020204" pitchFamily="34" charset="0"/>
                <a:cs typeface="Arial" panose="020B0604020202020204" pitchFamily="34" charset="0"/>
              </a:rPr>
              <a:t>Personnel</a:t>
            </a:r>
          </a:p>
          <a:p>
            <a:pPr marL="285750" indent="-285750">
              <a:buFont typeface="Arial" pitchFamily="34" charset="0"/>
              <a:buChar char="•"/>
            </a:pPr>
            <a:r>
              <a:rPr lang="en-US" sz="1400" dirty="0" smtClean="0">
                <a:latin typeface="Arial" panose="020B0604020202020204" pitchFamily="34" charset="0"/>
                <a:cs typeface="Arial" panose="020B0604020202020204" pitchFamily="34" charset="0"/>
              </a:rPr>
              <a:t>Supervisors</a:t>
            </a:r>
          </a:p>
          <a:p>
            <a:pPr marL="285750" indent="-285750">
              <a:buFont typeface="Arial" pitchFamily="34" charset="0"/>
              <a:buChar char="•"/>
            </a:pPr>
            <a:r>
              <a:rPr lang="en-US" sz="1400" dirty="0" smtClean="0">
                <a:latin typeface="Arial" panose="020B0604020202020204" pitchFamily="34" charset="0"/>
                <a:cs typeface="Arial" panose="020B0604020202020204" pitchFamily="34" charset="0"/>
              </a:rPr>
              <a:t>Graduate Teaching &amp; Research Assistants</a:t>
            </a:r>
          </a:p>
          <a:p>
            <a:pPr marL="285750" indent="-285750">
              <a:buFont typeface="Arial" pitchFamily="34" charset="0"/>
              <a:buChar char="•"/>
            </a:pPr>
            <a:r>
              <a:rPr lang="en-US" sz="1400" dirty="0" smtClean="0">
                <a:latin typeface="Arial" panose="020B0604020202020204" pitchFamily="34" charset="0"/>
                <a:cs typeface="Arial" panose="020B0604020202020204" pitchFamily="34" charset="0"/>
              </a:rPr>
              <a:t>Undergraduate Teaching Assistants</a:t>
            </a:r>
          </a:p>
          <a:p>
            <a:pPr marL="285750" indent="-285750">
              <a:buFont typeface="Arial" pitchFamily="34" charset="0"/>
              <a:buChar char="•"/>
            </a:pPr>
            <a:r>
              <a:rPr lang="en-US" sz="1400" dirty="0" smtClean="0">
                <a:latin typeface="Arial" panose="020B0604020202020204" pitchFamily="34" charset="0"/>
                <a:cs typeface="Arial" panose="020B0604020202020204" pitchFamily="34" charset="0"/>
              </a:rPr>
              <a:t>Tutors &amp; Academic Coaches</a:t>
            </a:r>
            <a:endParaRPr lang="en-US" sz="1600" dirty="0">
              <a:latin typeface="Arial" panose="020B0604020202020204" pitchFamily="34" charset="0"/>
              <a:cs typeface="Arial" panose="020B0604020202020204" pitchFamily="34" charset="0"/>
            </a:endParaRPr>
          </a:p>
        </p:txBody>
      </p:sp>
      <p:sp>
        <p:nvSpPr>
          <p:cNvPr id="10" name="TextBox 9"/>
          <p:cNvSpPr txBox="1"/>
          <p:nvPr/>
        </p:nvSpPr>
        <p:spPr>
          <a:xfrm>
            <a:off x="5559915" y="3106194"/>
            <a:ext cx="3225749" cy="3693319"/>
          </a:xfrm>
          <a:prstGeom prst="rect">
            <a:avLst/>
          </a:prstGeom>
          <a:noFill/>
        </p:spPr>
        <p:txBody>
          <a:bodyPr wrap="square" rtlCol="0">
            <a:spAutoFit/>
          </a:bodyPr>
          <a:lstStyle/>
          <a:p>
            <a:r>
              <a:rPr lang="en-US" sz="1400" b="1" dirty="0" smtClean="0">
                <a:latin typeface="Arial" panose="020B0604020202020204" pitchFamily="34" charset="0"/>
                <a:cs typeface="Arial" panose="020B0604020202020204" pitchFamily="34" charset="0"/>
              </a:rPr>
              <a:t>Student </a:t>
            </a:r>
            <a:r>
              <a:rPr lang="en-US" sz="1400" b="1" dirty="0">
                <a:latin typeface="Arial" panose="020B0604020202020204" pitchFamily="34" charset="0"/>
                <a:cs typeface="Arial" panose="020B0604020202020204" pitchFamily="34" charset="0"/>
              </a:rPr>
              <a:t>Affairs</a:t>
            </a:r>
          </a:p>
          <a:p>
            <a:pPr marL="285750" indent="-285750">
              <a:buFont typeface="Arial"/>
              <a:buChar char="•"/>
            </a:pPr>
            <a:r>
              <a:rPr lang="en-US" sz="1400" dirty="0" smtClean="0">
                <a:latin typeface="Arial" panose="020B0604020202020204" pitchFamily="34" charset="0"/>
                <a:cs typeface="Arial" panose="020B0604020202020204" pitchFamily="34" charset="0"/>
              </a:rPr>
              <a:t>University Police &amp; Additional Security</a:t>
            </a:r>
          </a:p>
          <a:p>
            <a:pPr marL="285750" indent="-285750">
              <a:buFont typeface="Arial"/>
              <a:buChar char="•"/>
            </a:pPr>
            <a:r>
              <a:rPr lang="en-US" sz="1400" dirty="0" smtClean="0">
                <a:latin typeface="Arial" panose="020B0604020202020204" pitchFamily="34" charset="0"/>
                <a:cs typeface="Arial" panose="020B0604020202020204" pitchFamily="34" charset="0"/>
              </a:rPr>
              <a:t>Dean </a:t>
            </a:r>
            <a:r>
              <a:rPr lang="en-US" sz="1400" dirty="0">
                <a:latin typeface="Arial" panose="020B0604020202020204" pitchFamily="34" charset="0"/>
                <a:cs typeface="Arial" panose="020B0604020202020204" pitchFamily="34" charset="0"/>
              </a:rPr>
              <a:t>of Students Office Staff</a:t>
            </a:r>
          </a:p>
          <a:p>
            <a:pPr marL="285750" indent="-285750">
              <a:buFont typeface="Arial"/>
              <a:buChar char="•"/>
            </a:pPr>
            <a:r>
              <a:rPr lang="en-US" sz="1400" dirty="0">
                <a:latin typeface="Arial" panose="020B0604020202020204" pitchFamily="34" charset="0"/>
                <a:cs typeface="Arial" panose="020B0604020202020204" pitchFamily="34" charset="0"/>
              </a:rPr>
              <a:t>RSO Advisers</a:t>
            </a:r>
          </a:p>
          <a:p>
            <a:pPr marL="285750" indent="-285750">
              <a:buFont typeface="Arial"/>
              <a:buChar char="•"/>
            </a:pPr>
            <a:r>
              <a:rPr lang="en-US" sz="1400" dirty="0">
                <a:latin typeface="Arial" panose="020B0604020202020204" pitchFamily="34" charset="0"/>
                <a:cs typeface="Arial" panose="020B0604020202020204" pitchFamily="34" charset="0"/>
              </a:rPr>
              <a:t>University Housing </a:t>
            </a:r>
            <a:r>
              <a:rPr lang="en-US" sz="1400" dirty="0" smtClean="0">
                <a:latin typeface="Arial" panose="020B0604020202020204" pitchFamily="34" charset="0"/>
                <a:cs typeface="Arial" panose="020B0604020202020204" pitchFamily="34" charset="0"/>
              </a:rPr>
              <a:t>Staff (including Resident Assistants/Community Assistants)</a:t>
            </a:r>
            <a:endParaRPr lang="en-US" sz="1400" dirty="0">
              <a:latin typeface="Arial" panose="020B0604020202020204" pitchFamily="34" charset="0"/>
              <a:cs typeface="Arial" panose="020B0604020202020204" pitchFamily="34" charset="0"/>
            </a:endParaRPr>
          </a:p>
          <a:p>
            <a:pPr marL="285750" indent="-285750">
              <a:buFont typeface="Arial"/>
              <a:buChar char="•"/>
            </a:pPr>
            <a:r>
              <a:rPr lang="en-US" sz="1400" dirty="0" smtClean="0">
                <a:latin typeface="Arial" panose="020B0604020202020204" pitchFamily="34" charset="0"/>
                <a:cs typeface="Arial" panose="020B0604020202020204" pitchFamily="34" charset="0"/>
              </a:rPr>
              <a:t>Campus </a:t>
            </a:r>
            <a:r>
              <a:rPr lang="en-US" sz="1400" dirty="0">
                <a:latin typeface="Arial" panose="020B0604020202020204" pitchFamily="34" charset="0"/>
                <a:cs typeface="Arial" panose="020B0604020202020204" pitchFamily="34" charset="0"/>
              </a:rPr>
              <a:t>Recreation </a:t>
            </a:r>
            <a:r>
              <a:rPr lang="en-US" sz="1400" dirty="0" smtClean="0">
                <a:latin typeface="Arial" panose="020B0604020202020204" pitchFamily="34" charset="0"/>
                <a:cs typeface="Arial" panose="020B0604020202020204" pitchFamily="34" charset="0"/>
              </a:rPr>
              <a:t>Staff</a:t>
            </a:r>
          </a:p>
          <a:p>
            <a:pPr marL="285750" indent="-285750">
              <a:buFont typeface="Arial"/>
              <a:buChar char="•"/>
            </a:pPr>
            <a:r>
              <a:rPr lang="en-US" sz="1400" dirty="0" smtClean="0">
                <a:latin typeface="Arial" panose="020B0604020202020204" pitchFamily="34" charset="0"/>
                <a:cs typeface="Arial" panose="020B0604020202020204" pitchFamily="34" charset="0"/>
              </a:rPr>
              <a:t>Health Promotion &amp; Wellness Staff</a:t>
            </a:r>
          </a:p>
          <a:p>
            <a:pPr marL="285750" indent="-285750">
              <a:buFont typeface="Arial"/>
              <a:buChar char="•"/>
            </a:pPr>
            <a:r>
              <a:rPr lang="en-US" sz="1400" dirty="0" smtClean="0">
                <a:latin typeface="Arial" panose="020B0604020202020204" pitchFamily="34" charset="0"/>
                <a:cs typeface="Arial" panose="020B0604020202020204" pitchFamily="34" charset="0"/>
              </a:rPr>
              <a:t>Student Access and Accommodations Staff</a:t>
            </a:r>
          </a:p>
          <a:p>
            <a:pPr marL="285750" indent="-285750">
              <a:buFont typeface="Arial"/>
              <a:buChar char="•"/>
            </a:pPr>
            <a:r>
              <a:rPr lang="en-US" sz="1400" dirty="0" smtClean="0">
                <a:latin typeface="Arial" panose="020B0604020202020204" pitchFamily="34" charset="0"/>
                <a:cs typeface="Arial" panose="020B0604020202020204" pitchFamily="34" charset="0"/>
              </a:rPr>
              <a:t>Supervisors</a:t>
            </a:r>
          </a:p>
          <a:p>
            <a:pPr marL="285750" indent="-285750">
              <a:buFont typeface="Arial"/>
              <a:buChar char="•"/>
            </a:pPr>
            <a:r>
              <a:rPr lang="en-US" sz="1400" dirty="0" smtClean="0">
                <a:latin typeface="Arial" panose="020B0604020202020204" pitchFamily="34" charset="0"/>
                <a:cs typeface="Arial" panose="020B0604020202020204" pitchFamily="34" charset="0"/>
              </a:rPr>
              <a:t>Student </a:t>
            </a:r>
            <a:r>
              <a:rPr lang="en-US" sz="1400" dirty="0">
                <a:latin typeface="Arial" panose="020B0604020202020204" pitchFamily="34" charset="0"/>
                <a:cs typeface="Arial" panose="020B0604020202020204" pitchFamily="34" charset="0"/>
              </a:rPr>
              <a:t>Health Services Staff</a:t>
            </a:r>
            <a:r>
              <a:rPr lang="en-US" sz="1400" dirty="0" smtClean="0">
                <a:latin typeface="Arial" panose="020B0604020202020204" pitchFamily="34" charset="0"/>
                <a:cs typeface="Arial" panose="020B0604020202020204" pitchFamily="34" charset="0"/>
              </a:rPr>
              <a:t>*</a:t>
            </a:r>
          </a:p>
          <a:p>
            <a:pPr marL="285750" indent="-285750">
              <a:buFont typeface="Arial"/>
              <a:buChar char="•"/>
            </a:pPr>
            <a:endParaRPr lang="en-US" sz="1400" b="1" dirty="0">
              <a:latin typeface="Arial" panose="020B0604020202020204" pitchFamily="34" charset="0"/>
              <a:cs typeface="Arial" panose="020B0604020202020204" pitchFamily="34" charset="0"/>
            </a:endParaRPr>
          </a:p>
          <a:p>
            <a:r>
              <a:rPr lang="en-US" sz="1200" i="1" dirty="0">
                <a:latin typeface="Arial" panose="020B0604020202020204" pitchFamily="34" charset="0"/>
                <a:cs typeface="Arial" panose="020B0604020202020204" pitchFamily="34" charset="0"/>
              </a:rPr>
              <a:t>*SHS staff should consult their supervisor regarding specific responsibilities</a:t>
            </a:r>
            <a:r>
              <a:rPr lang="en-US" sz="1200" i="1" dirty="0" smtClean="0">
                <a:latin typeface="Arial" panose="020B0604020202020204" pitchFamily="34" charset="0"/>
                <a:cs typeface="Arial" panose="020B0604020202020204" pitchFamily="34" charset="0"/>
              </a:rPr>
              <a:t>.</a:t>
            </a:r>
            <a:endParaRPr lang="en-US" sz="1400" dirty="0">
              <a:latin typeface="Arial" panose="020B0604020202020204" pitchFamily="34" charset="0"/>
              <a:cs typeface="Arial" panose="020B0604020202020204" pitchFamily="34" charset="0"/>
            </a:endParaRPr>
          </a:p>
        </p:txBody>
      </p:sp>
      <p:sp>
        <p:nvSpPr>
          <p:cNvPr id="5" name="TextBox 4"/>
          <p:cNvSpPr txBox="1"/>
          <p:nvPr/>
        </p:nvSpPr>
        <p:spPr>
          <a:xfrm>
            <a:off x="5559915" y="1200961"/>
            <a:ext cx="3091069" cy="1892826"/>
          </a:xfrm>
          <a:prstGeom prst="rect">
            <a:avLst/>
          </a:prstGeom>
          <a:noFill/>
        </p:spPr>
        <p:txBody>
          <a:bodyPr wrap="square" rtlCol="0">
            <a:spAutoFit/>
          </a:bodyPr>
          <a:lstStyle/>
          <a:p>
            <a:r>
              <a:rPr lang="en-US" sz="1400" b="1" dirty="0" smtClean="0">
                <a:latin typeface="Arial" panose="020B0604020202020204" pitchFamily="34" charset="0"/>
                <a:cs typeface="Arial" panose="020B0604020202020204" pitchFamily="34" charset="0"/>
              </a:rPr>
              <a:t>Finance </a:t>
            </a:r>
            <a:r>
              <a:rPr lang="en-US" sz="1400" b="1" dirty="0">
                <a:latin typeface="Arial" panose="020B0604020202020204" pitchFamily="34" charset="0"/>
                <a:cs typeface="Arial" panose="020B0604020202020204" pitchFamily="34" charset="0"/>
              </a:rPr>
              <a:t>&amp; </a:t>
            </a:r>
            <a:r>
              <a:rPr lang="en-US" sz="1400" b="1" dirty="0" smtClean="0">
                <a:latin typeface="Arial" panose="020B0604020202020204" pitchFamily="34" charset="0"/>
                <a:cs typeface="Arial" panose="020B0604020202020204" pitchFamily="34" charset="0"/>
              </a:rPr>
              <a:t>Planning, University Advancement</a:t>
            </a:r>
          </a:p>
          <a:p>
            <a:pPr marL="285750" indent="-285750">
              <a:spcAft>
                <a:spcPts val="600"/>
              </a:spcAft>
              <a:buFont typeface="Arial"/>
              <a:buChar char="•"/>
            </a:pPr>
            <a:r>
              <a:rPr lang="en-US" sz="1400" dirty="0" smtClean="0">
                <a:latin typeface="Arial" panose="020B0604020202020204" pitchFamily="34" charset="0"/>
                <a:cs typeface="Arial" panose="020B0604020202020204" pitchFamily="34" charset="0"/>
              </a:rPr>
              <a:t>Human </a:t>
            </a:r>
            <a:r>
              <a:rPr lang="en-US" sz="1400" dirty="0">
                <a:latin typeface="Arial" panose="020B0604020202020204" pitchFamily="34" charset="0"/>
                <a:cs typeface="Arial" panose="020B0604020202020204" pitchFamily="34" charset="0"/>
              </a:rPr>
              <a:t>Resources </a:t>
            </a:r>
            <a:r>
              <a:rPr lang="en-US" sz="1400" dirty="0" smtClean="0">
                <a:latin typeface="Arial" panose="020B0604020202020204" pitchFamily="34" charset="0"/>
                <a:cs typeface="Arial" panose="020B0604020202020204" pitchFamily="34" charset="0"/>
              </a:rPr>
              <a:t>Staff</a:t>
            </a:r>
          </a:p>
          <a:p>
            <a:pPr marL="285750" indent="-285750" fontAlgn="t">
              <a:buFont typeface="Arial"/>
              <a:buChar char="•"/>
            </a:pPr>
            <a:r>
              <a:rPr lang="en-US" sz="1400" dirty="0" smtClean="0">
                <a:latin typeface="Arial" panose="020B0604020202020204" pitchFamily="34" charset="0"/>
                <a:cs typeface="Arial" panose="020B0604020202020204" pitchFamily="34" charset="0"/>
              </a:rPr>
              <a:t>Facility Security Staff, including individuals who monitor access into campus buildings or parking facilities</a:t>
            </a:r>
          </a:p>
          <a:p>
            <a:pPr marL="285750" indent="-285750" fontAlgn="t">
              <a:buFont typeface="Arial"/>
              <a:buChar char="•"/>
            </a:pPr>
            <a:r>
              <a:rPr lang="en-US" sz="1400" dirty="0" smtClean="0">
                <a:latin typeface="Arial" panose="020B0604020202020204" pitchFamily="34" charset="0"/>
                <a:cs typeface="Arial" panose="020B0604020202020204" pitchFamily="34" charset="0"/>
              </a:rPr>
              <a:t>Supervisors</a:t>
            </a:r>
            <a:endParaRPr lang="en-US" sz="1400" b="1" dirty="0">
              <a:latin typeface="Arial" panose="020B0604020202020204" pitchFamily="34" charset="0"/>
              <a:cs typeface="Arial" panose="020B0604020202020204" pitchFamily="34" charset="0"/>
            </a:endParaRPr>
          </a:p>
        </p:txBody>
      </p:sp>
      <p:sp>
        <p:nvSpPr>
          <p:cNvPr id="7" name="TextBox 6"/>
          <p:cNvSpPr txBox="1"/>
          <p:nvPr/>
        </p:nvSpPr>
        <p:spPr>
          <a:xfrm>
            <a:off x="2057072" y="4172649"/>
            <a:ext cx="3225749" cy="1677382"/>
          </a:xfrm>
          <a:prstGeom prst="rect">
            <a:avLst/>
          </a:prstGeom>
          <a:noFill/>
        </p:spPr>
        <p:txBody>
          <a:bodyPr wrap="square" rtlCol="0">
            <a:spAutoFit/>
          </a:bodyPr>
          <a:lstStyle/>
          <a:p>
            <a:pPr>
              <a:spcAft>
                <a:spcPts val="600"/>
              </a:spcAft>
            </a:pPr>
            <a:r>
              <a:rPr lang="en-US" sz="1400" b="1" dirty="0" smtClean="0">
                <a:latin typeface="Arial" panose="020B0604020202020204" pitchFamily="34" charset="0"/>
                <a:cs typeface="Arial" panose="020B0604020202020204" pitchFamily="34" charset="0"/>
              </a:rPr>
              <a:t>Other University Personnel</a:t>
            </a:r>
          </a:p>
          <a:p>
            <a:pPr marL="285750" indent="-285750" fontAlgn="t">
              <a:buFont typeface="Arial"/>
              <a:buChar char="•"/>
            </a:pPr>
            <a:r>
              <a:rPr lang="en-US" sz="1400" dirty="0" smtClean="0">
                <a:latin typeface="Arial" panose="020B0604020202020204" pitchFamily="34" charset="0"/>
                <a:cs typeface="Arial" panose="020B0604020202020204" pitchFamily="34" charset="0"/>
              </a:rPr>
              <a:t>Athletic staff including coaches, trainers, and Study Center personnel</a:t>
            </a:r>
          </a:p>
          <a:p>
            <a:pPr marL="285750" indent="-285750" fontAlgn="t">
              <a:buFont typeface="Arial"/>
              <a:buChar char="•"/>
            </a:pPr>
            <a:r>
              <a:rPr lang="en-US" sz="1400" dirty="0" smtClean="0">
                <a:latin typeface="Arial" panose="020B0604020202020204" pitchFamily="34" charset="0"/>
                <a:cs typeface="Arial" panose="020B0604020202020204" pitchFamily="34" charset="0"/>
              </a:rPr>
              <a:t>OEOA Personnel</a:t>
            </a:r>
          </a:p>
          <a:p>
            <a:pPr marL="285750" indent="-285750" fontAlgn="t">
              <a:buFont typeface="Arial"/>
              <a:buChar char="•"/>
            </a:pPr>
            <a:r>
              <a:rPr lang="en-US" sz="1400" dirty="0" smtClean="0">
                <a:latin typeface="Arial" panose="020B0604020202020204" pitchFamily="34" charset="0"/>
                <a:cs typeface="Arial" panose="020B0604020202020204" pitchFamily="34" charset="0"/>
              </a:rPr>
              <a:t>Supervisors</a:t>
            </a:r>
            <a:endParaRPr lang="en-US" sz="1400" dirty="0">
              <a:latin typeface="Arial" panose="020B0604020202020204" pitchFamily="34" charset="0"/>
              <a:cs typeface="Arial" panose="020B0604020202020204" pitchFamily="34" charset="0"/>
            </a:endParaRPr>
          </a:p>
          <a:p>
            <a:pPr marL="285750" indent="-285750">
              <a:buFont typeface="Arial"/>
              <a:buChar char="•"/>
            </a:pPr>
            <a:endParaRPr lang="en-US" sz="1400" dirty="0">
              <a:latin typeface="Helvetica"/>
              <a:cs typeface="Helvetica"/>
            </a:endParaRPr>
          </a:p>
        </p:txBody>
      </p:sp>
      <p:sp>
        <p:nvSpPr>
          <p:cNvPr id="4" name="Title 3"/>
          <p:cNvSpPr>
            <a:spLocks noGrp="1"/>
          </p:cNvSpPr>
          <p:nvPr>
            <p:ph type="title"/>
          </p:nvPr>
        </p:nvSpPr>
        <p:spPr>
          <a:xfrm>
            <a:off x="2057072" y="94733"/>
            <a:ext cx="6629728" cy="939983"/>
          </a:xfrm>
        </p:spPr>
        <p:txBody>
          <a:bodyPr/>
          <a:lstStyle/>
          <a:p>
            <a:pPr algn="ctr"/>
            <a:r>
              <a:rPr lang="en-US" sz="3600" dirty="0" smtClean="0">
                <a:solidFill>
                  <a:srgbClr val="C00000"/>
                </a:solidFill>
              </a:rPr>
              <a:t>Responsible Employees</a:t>
            </a:r>
            <a:br>
              <a:rPr lang="en-US" sz="3600" dirty="0" smtClean="0">
                <a:solidFill>
                  <a:srgbClr val="C00000"/>
                </a:solidFill>
              </a:rPr>
            </a:br>
            <a:r>
              <a:rPr lang="en-US" sz="1000" dirty="0" smtClean="0">
                <a:solidFill>
                  <a:srgbClr val="C00000"/>
                </a:solidFill>
              </a:rPr>
              <a:t/>
            </a:r>
            <a:br>
              <a:rPr lang="en-US" sz="1000" dirty="0" smtClean="0">
                <a:solidFill>
                  <a:srgbClr val="C00000"/>
                </a:solidFill>
              </a:rPr>
            </a:br>
            <a:r>
              <a:rPr lang="en-US" sz="1800" dirty="0" smtClean="0">
                <a:solidFill>
                  <a:schemeClr val="tx1"/>
                </a:solidFill>
                <a:latin typeface="Arial" panose="020B0604020202020204" pitchFamily="34" charset="0"/>
                <a:cs typeface="Arial" panose="020B0604020202020204" pitchFamily="34" charset="0"/>
              </a:rPr>
              <a:t>Examples Include:</a:t>
            </a:r>
            <a:endParaRPr lang="en-US" sz="18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2825257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9274" y="278878"/>
            <a:ext cx="6857526" cy="914400"/>
          </a:xfrm>
        </p:spPr>
        <p:txBody>
          <a:bodyPr>
            <a:normAutofit fontScale="90000"/>
          </a:bodyPr>
          <a:lstStyle/>
          <a:p>
            <a:r>
              <a:rPr lang="en-US" sz="3600" dirty="0" smtClean="0"/>
              <a:t>Identifying Reportable Crimes </a:t>
            </a:r>
            <a:br>
              <a:rPr lang="en-US" sz="3600" dirty="0" smtClean="0"/>
            </a:br>
            <a:r>
              <a:rPr lang="en-US" sz="3600" dirty="0" smtClean="0"/>
              <a:t>or Incidents</a:t>
            </a:r>
            <a:endParaRPr lang="en-US" sz="3600" dirty="0"/>
          </a:p>
        </p:txBody>
      </p:sp>
      <p:sp>
        <p:nvSpPr>
          <p:cNvPr id="4" name="TextBox 3"/>
          <p:cNvSpPr txBox="1"/>
          <p:nvPr/>
        </p:nvSpPr>
        <p:spPr>
          <a:xfrm>
            <a:off x="2165309" y="1384613"/>
            <a:ext cx="6521492" cy="4431983"/>
          </a:xfrm>
          <a:prstGeom prst="rect">
            <a:avLst/>
          </a:prstGeom>
          <a:noFill/>
        </p:spPr>
        <p:txBody>
          <a:bodyPr wrap="square" rtlCol="0">
            <a:spAutoFit/>
          </a:bodyPr>
          <a:lstStyle/>
          <a:p>
            <a:r>
              <a:rPr lang="en-US" sz="1600" b="1" dirty="0" smtClean="0">
                <a:latin typeface="Arial" panose="020B0604020202020204" pitchFamily="34" charset="0"/>
                <a:cs typeface="Arial" panose="020B0604020202020204" pitchFamily="34" charset="0"/>
              </a:rPr>
              <a:t>Reportable crimes/incidents include: </a:t>
            </a:r>
          </a:p>
          <a:p>
            <a:endParaRPr lang="en-US" sz="1600" b="1" dirty="0" smtClean="0">
              <a:latin typeface="Arial" panose="020B0604020202020204" pitchFamily="34" charset="0"/>
              <a:cs typeface="Arial" panose="020B0604020202020204" pitchFamily="34" charset="0"/>
            </a:endParaRPr>
          </a:p>
          <a:p>
            <a:pPr marL="285750" indent="-285750">
              <a:buFont typeface="Arial" pitchFamily="34" charset="0"/>
              <a:buChar char="•"/>
            </a:pPr>
            <a:r>
              <a:rPr lang="en-US" sz="1400" dirty="0" smtClean="0">
                <a:latin typeface="Arial" panose="020B0604020202020204" pitchFamily="34" charset="0"/>
                <a:cs typeface="Arial" panose="020B0604020202020204" pitchFamily="34" charset="0"/>
              </a:rPr>
              <a:t>Murder </a:t>
            </a:r>
            <a:r>
              <a:rPr lang="en-US" sz="1400" dirty="0">
                <a:latin typeface="Arial" panose="020B0604020202020204" pitchFamily="34" charset="0"/>
                <a:cs typeface="Arial" panose="020B0604020202020204" pitchFamily="34" charset="0"/>
              </a:rPr>
              <a:t>and/or manslaughter</a:t>
            </a:r>
          </a:p>
          <a:p>
            <a:pPr marL="285750" indent="-285750">
              <a:buFont typeface="Arial" pitchFamily="34" charset="0"/>
              <a:buChar char="•"/>
            </a:pPr>
            <a:r>
              <a:rPr lang="en-US" sz="1400" dirty="0">
                <a:latin typeface="Arial" panose="020B0604020202020204" pitchFamily="34" charset="0"/>
                <a:cs typeface="Arial" panose="020B0604020202020204" pitchFamily="34" charset="0"/>
              </a:rPr>
              <a:t>Sex </a:t>
            </a:r>
            <a:r>
              <a:rPr lang="en-US" sz="1400" dirty="0" smtClean="0">
                <a:latin typeface="Arial" panose="020B0604020202020204" pitchFamily="34" charset="0"/>
                <a:cs typeface="Arial" panose="020B0604020202020204" pitchFamily="34" charset="0"/>
              </a:rPr>
              <a:t>offenses </a:t>
            </a:r>
            <a:r>
              <a:rPr lang="en-US" sz="1400" dirty="0">
                <a:latin typeface="Arial" panose="020B0604020202020204" pitchFamily="34" charset="0"/>
                <a:cs typeface="Arial" panose="020B0604020202020204" pitchFamily="34" charset="0"/>
              </a:rPr>
              <a:t>including </a:t>
            </a:r>
            <a:r>
              <a:rPr lang="en-US" sz="1400" dirty="0" smtClean="0">
                <a:latin typeface="Arial" panose="020B0604020202020204" pitchFamily="34" charset="0"/>
                <a:cs typeface="Arial" panose="020B0604020202020204" pitchFamily="34" charset="0"/>
              </a:rPr>
              <a:t>rape, sexual assault, sexual violence, sexual battery, sexual abuse, sexual coercion, fondling, incest, and statutory offenses</a:t>
            </a:r>
            <a:endParaRPr lang="en-US" sz="1400" dirty="0">
              <a:latin typeface="Arial" panose="020B0604020202020204" pitchFamily="34" charset="0"/>
              <a:cs typeface="Arial" panose="020B0604020202020204" pitchFamily="34" charset="0"/>
            </a:endParaRPr>
          </a:p>
          <a:p>
            <a:pPr marL="285750" indent="-285750">
              <a:buFont typeface="Arial" pitchFamily="34" charset="0"/>
              <a:buChar char="•"/>
            </a:pPr>
            <a:r>
              <a:rPr lang="en-US" sz="1400" dirty="0">
                <a:latin typeface="Arial" panose="020B0604020202020204" pitchFamily="34" charset="0"/>
                <a:cs typeface="Arial" panose="020B0604020202020204" pitchFamily="34" charset="0"/>
              </a:rPr>
              <a:t>Robbery</a:t>
            </a:r>
          </a:p>
          <a:p>
            <a:pPr marL="285750" indent="-285750">
              <a:buFont typeface="Arial" pitchFamily="34" charset="0"/>
              <a:buChar char="•"/>
            </a:pPr>
            <a:r>
              <a:rPr lang="en-US" sz="1400" dirty="0">
                <a:latin typeface="Arial" panose="020B0604020202020204" pitchFamily="34" charset="0"/>
                <a:cs typeface="Arial" panose="020B0604020202020204" pitchFamily="34" charset="0"/>
              </a:rPr>
              <a:t>Aggravated assault</a:t>
            </a:r>
          </a:p>
          <a:p>
            <a:pPr marL="285750" indent="-285750">
              <a:buFont typeface="Arial" pitchFamily="34" charset="0"/>
              <a:buChar char="•"/>
            </a:pPr>
            <a:r>
              <a:rPr lang="en-US" sz="1400" dirty="0">
                <a:latin typeface="Arial" panose="020B0604020202020204" pitchFamily="34" charset="0"/>
                <a:cs typeface="Arial" panose="020B0604020202020204" pitchFamily="34" charset="0"/>
              </a:rPr>
              <a:t>Burglary</a:t>
            </a:r>
          </a:p>
          <a:p>
            <a:pPr marL="285750" indent="-285750">
              <a:buFont typeface="Arial" pitchFamily="34" charset="0"/>
              <a:buChar char="•"/>
            </a:pPr>
            <a:r>
              <a:rPr lang="en-US" sz="1400" dirty="0">
                <a:latin typeface="Arial" panose="020B0604020202020204" pitchFamily="34" charset="0"/>
                <a:cs typeface="Arial" panose="020B0604020202020204" pitchFamily="34" charset="0"/>
              </a:rPr>
              <a:t>Motor vehicle theft</a:t>
            </a:r>
          </a:p>
          <a:p>
            <a:pPr marL="285750" indent="-285750">
              <a:buFont typeface="Arial" pitchFamily="34" charset="0"/>
              <a:buChar char="•"/>
            </a:pPr>
            <a:r>
              <a:rPr lang="en-US" sz="1400" dirty="0">
                <a:latin typeface="Arial" panose="020B0604020202020204" pitchFamily="34" charset="0"/>
                <a:cs typeface="Arial" panose="020B0604020202020204" pitchFamily="34" charset="0"/>
              </a:rPr>
              <a:t>Arson</a:t>
            </a:r>
          </a:p>
          <a:p>
            <a:pPr marL="285750" indent="-285750">
              <a:buFont typeface="Arial"/>
              <a:buChar char="•"/>
            </a:pPr>
            <a:r>
              <a:rPr lang="en-US" sz="1400" dirty="0" smtClean="0">
                <a:latin typeface="Arial" panose="020B0604020202020204" pitchFamily="34" charset="0"/>
                <a:cs typeface="Arial" panose="020B0604020202020204" pitchFamily="34" charset="0"/>
              </a:rPr>
              <a:t>All </a:t>
            </a:r>
            <a:r>
              <a:rPr lang="en-US" sz="1400" dirty="0">
                <a:latin typeface="Arial" panose="020B0604020202020204" pitchFamily="34" charset="0"/>
                <a:cs typeface="Arial" panose="020B0604020202020204" pitchFamily="34" charset="0"/>
              </a:rPr>
              <a:t>liquor, </a:t>
            </a:r>
            <a:r>
              <a:rPr lang="en-US" sz="1400" dirty="0" smtClean="0">
                <a:latin typeface="Arial" panose="020B0604020202020204" pitchFamily="34" charset="0"/>
                <a:cs typeface="Arial" panose="020B0604020202020204" pitchFamily="34" charset="0"/>
              </a:rPr>
              <a:t>drug, </a:t>
            </a:r>
            <a:r>
              <a:rPr lang="en-US" sz="1400" dirty="0">
                <a:latin typeface="Arial" panose="020B0604020202020204" pitchFamily="34" charset="0"/>
                <a:cs typeface="Arial" panose="020B0604020202020204" pitchFamily="34" charset="0"/>
              </a:rPr>
              <a:t>and weapons violations </a:t>
            </a:r>
            <a:r>
              <a:rPr lang="en-US" sz="1400" b="1" dirty="0">
                <a:latin typeface="Arial" panose="020B0604020202020204" pitchFamily="34" charset="0"/>
                <a:cs typeface="Arial" panose="020B0604020202020204" pitchFamily="34" charset="0"/>
              </a:rPr>
              <a:t>resulting in an arrest</a:t>
            </a:r>
          </a:p>
          <a:p>
            <a:pPr marL="285750" indent="-285750">
              <a:buFont typeface="Arial"/>
              <a:buChar char="•"/>
            </a:pPr>
            <a:r>
              <a:rPr lang="en-US" sz="1400" dirty="0">
                <a:latin typeface="Arial" panose="020B0604020202020204" pitchFamily="34" charset="0"/>
                <a:cs typeface="Arial" panose="020B0604020202020204" pitchFamily="34" charset="0"/>
              </a:rPr>
              <a:t>Sexual </a:t>
            </a:r>
            <a:r>
              <a:rPr lang="en-US" sz="1400" dirty="0" smtClean="0">
                <a:latin typeface="Arial" panose="020B0604020202020204" pitchFamily="34" charset="0"/>
                <a:cs typeface="Arial" panose="020B0604020202020204" pitchFamily="34" charset="0"/>
              </a:rPr>
              <a:t>harassment</a:t>
            </a:r>
          </a:p>
          <a:p>
            <a:pPr marL="285750" indent="-285750">
              <a:buFont typeface="Arial"/>
              <a:buChar char="•"/>
            </a:pPr>
            <a:r>
              <a:rPr lang="en-US" sz="1400" dirty="0" smtClean="0">
                <a:latin typeface="Arial" panose="020B0604020202020204" pitchFamily="34" charset="0"/>
                <a:cs typeface="Arial" panose="020B0604020202020204" pitchFamily="34" charset="0"/>
              </a:rPr>
              <a:t>Domestic violence</a:t>
            </a:r>
          </a:p>
          <a:p>
            <a:pPr marL="285750" indent="-285750">
              <a:buFont typeface="Arial"/>
              <a:buChar char="•"/>
            </a:pPr>
            <a:r>
              <a:rPr lang="en-US" sz="1400" dirty="0" smtClean="0">
                <a:latin typeface="Arial" panose="020B0604020202020204" pitchFamily="34" charset="0"/>
                <a:cs typeface="Arial" panose="020B0604020202020204" pitchFamily="34" charset="0"/>
              </a:rPr>
              <a:t>Dating Violence</a:t>
            </a:r>
          </a:p>
          <a:p>
            <a:pPr marL="285750" indent="-285750">
              <a:buFont typeface="Arial"/>
              <a:buChar char="•"/>
            </a:pPr>
            <a:r>
              <a:rPr lang="en-US" sz="1400" dirty="0" smtClean="0">
                <a:latin typeface="Arial" panose="020B0604020202020204" pitchFamily="34" charset="0"/>
                <a:cs typeface="Arial" panose="020B0604020202020204" pitchFamily="34" charset="0"/>
              </a:rPr>
              <a:t>Stalking</a:t>
            </a:r>
          </a:p>
          <a:p>
            <a:pPr marL="285750" indent="-285750">
              <a:buFont typeface="Arial"/>
              <a:buChar char="•"/>
            </a:pPr>
            <a:r>
              <a:rPr lang="en-US" sz="1400" dirty="0" smtClean="0">
                <a:latin typeface="Arial" panose="020B0604020202020204" pitchFamily="34" charset="0"/>
                <a:cs typeface="Arial" panose="020B0604020202020204" pitchFamily="34" charset="0"/>
              </a:rPr>
              <a:t>Hate crimes based on any of the above offenses, larceny-theft, assault, intimidation, vandalism, and other destruction of property.</a:t>
            </a:r>
            <a:endParaRPr lang="en-US" sz="1400" dirty="0">
              <a:latin typeface="Arial" panose="020B0604020202020204" pitchFamily="34" charset="0"/>
              <a:cs typeface="Arial" panose="020B0604020202020204" pitchFamily="34" charset="0"/>
            </a:endParaRPr>
          </a:p>
          <a:p>
            <a:pPr marL="285750" indent="-285750">
              <a:buFont typeface="Arial"/>
              <a:buChar char="•"/>
            </a:pPr>
            <a:endParaRPr lang="en-US" sz="1600" dirty="0">
              <a:latin typeface="Arial" panose="020B0604020202020204" pitchFamily="34" charset="0"/>
              <a:cs typeface="Arial" panose="020B0604020202020204" pitchFamily="34" charset="0"/>
            </a:endParaRPr>
          </a:p>
          <a:p>
            <a:r>
              <a:rPr lang="en-US" sz="1200" dirty="0">
                <a:latin typeface="Arial" pitchFamily="34" charset="0"/>
                <a:cs typeface="Arial" pitchFamily="34" charset="0"/>
              </a:rPr>
              <a:t>For </a:t>
            </a:r>
            <a:r>
              <a:rPr lang="en-US" sz="1200" dirty="0" smtClean="0">
                <a:latin typeface="Arial" pitchFamily="34" charset="0"/>
                <a:cs typeface="Arial" pitchFamily="34" charset="0"/>
              </a:rPr>
              <a:t>more detailed definitions for federal </a:t>
            </a:r>
            <a:r>
              <a:rPr lang="en-US" sz="1200" dirty="0">
                <a:latin typeface="Arial" pitchFamily="34" charset="0"/>
                <a:cs typeface="Arial" pitchFamily="34" charset="0"/>
              </a:rPr>
              <a:t>criminal statistic reporting purposes, </a:t>
            </a:r>
            <a:r>
              <a:rPr lang="en-US" sz="1200" dirty="0" smtClean="0">
                <a:latin typeface="Arial" pitchFamily="34" charset="0"/>
                <a:cs typeface="Arial" pitchFamily="34" charset="0"/>
              </a:rPr>
              <a:t>the above </a:t>
            </a:r>
            <a:r>
              <a:rPr lang="en-US" sz="1200" dirty="0">
                <a:latin typeface="Arial" pitchFamily="34" charset="0"/>
                <a:cs typeface="Arial" pitchFamily="34" charset="0"/>
              </a:rPr>
              <a:t>f</a:t>
            </a:r>
            <a:r>
              <a:rPr lang="en-US" sz="1200" dirty="0" smtClean="0">
                <a:latin typeface="Arial" pitchFamily="34" charset="0"/>
                <a:cs typeface="Arial" pitchFamily="34" charset="0"/>
              </a:rPr>
              <a:t>ederal </a:t>
            </a:r>
            <a:r>
              <a:rPr lang="en-US" sz="1200" dirty="0">
                <a:latin typeface="Arial" pitchFamily="34" charset="0"/>
                <a:cs typeface="Arial" pitchFamily="34" charset="0"/>
              </a:rPr>
              <a:t>definitions </a:t>
            </a:r>
            <a:r>
              <a:rPr lang="en-US" sz="1200" dirty="0" smtClean="0">
                <a:latin typeface="Arial" pitchFamily="34" charset="0"/>
                <a:cs typeface="Arial" pitchFamily="34" charset="0"/>
              </a:rPr>
              <a:t>are </a:t>
            </a:r>
            <a:r>
              <a:rPr lang="en-US" sz="1200" dirty="0">
                <a:latin typeface="Arial" pitchFamily="34" charset="0"/>
                <a:cs typeface="Arial" pitchFamily="34" charset="0"/>
              </a:rPr>
              <a:t>available at: </a:t>
            </a:r>
            <a:r>
              <a:rPr lang="en-US" sz="1200" dirty="0">
                <a:latin typeface="Arial" pitchFamily="34" charset="0"/>
                <a:cs typeface="Arial" pitchFamily="34" charset="0"/>
                <a:hlinkClick r:id="rId3"/>
              </a:rPr>
              <a:t>http://</a:t>
            </a:r>
            <a:r>
              <a:rPr lang="en-US" sz="1200" dirty="0" smtClean="0">
                <a:latin typeface="Arial" pitchFamily="34" charset="0"/>
                <a:cs typeface="Arial" pitchFamily="34" charset="0"/>
                <a:hlinkClick r:id="rId3"/>
              </a:rPr>
              <a:t>security.illinoisstate.edu</a:t>
            </a:r>
            <a:endParaRPr lang="en-US" sz="1000" i="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4441408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9274" y="170390"/>
            <a:ext cx="6867004" cy="914400"/>
          </a:xfrm>
        </p:spPr>
        <p:txBody>
          <a:bodyPr/>
          <a:lstStyle/>
          <a:p>
            <a:r>
              <a:rPr lang="en-US" sz="3600" dirty="0" smtClean="0"/>
              <a:t>Sexual Harassment</a:t>
            </a:r>
            <a:endParaRPr lang="en-US" sz="3600" dirty="0"/>
          </a:p>
        </p:txBody>
      </p:sp>
      <p:sp>
        <p:nvSpPr>
          <p:cNvPr id="4" name="TextBox 3"/>
          <p:cNvSpPr txBox="1"/>
          <p:nvPr/>
        </p:nvSpPr>
        <p:spPr>
          <a:xfrm>
            <a:off x="2174786" y="1084790"/>
            <a:ext cx="6698626" cy="2323713"/>
          </a:xfrm>
          <a:prstGeom prst="rect">
            <a:avLst/>
          </a:prstGeom>
          <a:noFill/>
        </p:spPr>
        <p:txBody>
          <a:bodyPr wrap="square" rtlCol="0">
            <a:spAutoFit/>
          </a:bodyPr>
          <a:lstStyle/>
          <a:p>
            <a:pPr>
              <a:spcAft>
                <a:spcPts val="600"/>
              </a:spcAft>
            </a:pPr>
            <a:r>
              <a:rPr lang="en-US" sz="1400" b="1" dirty="0" smtClean="0">
                <a:latin typeface="Arial" panose="020B0604020202020204" pitchFamily="34" charset="0"/>
                <a:cs typeface="Arial" panose="020B0604020202020204" pitchFamily="34" charset="0"/>
              </a:rPr>
              <a:t>Sexual harassment is a required reportable incident and must be reported by Responsible Employees.</a:t>
            </a:r>
            <a:r>
              <a:rPr lang="en-US" sz="1400" dirty="0" smtClean="0">
                <a:latin typeface="Arial" panose="020B0604020202020204" pitchFamily="34" charset="0"/>
                <a:cs typeface="Arial" panose="020B0604020202020204" pitchFamily="34" charset="0"/>
              </a:rPr>
              <a:t>  </a:t>
            </a:r>
          </a:p>
          <a:p>
            <a:r>
              <a:rPr lang="en-US" sz="1400" b="1" dirty="0" smtClean="0">
                <a:latin typeface="Arial" panose="020B0604020202020204" pitchFamily="34" charset="0"/>
                <a:cs typeface="Arial" panose="020B0604020202020204" pitchFamily="34" charset="0"/>
              </a:rPr>
              <a:t>Sexual harassment is uninvited and unwelcome </a:t>
            </a:r>
            <a:r>
              <a:rPr lang="en-US" sz="1400" dirty="0" smtClean="0">
                <a:latin typeface="Arial" panose="020B0604020202020204" pitchFamily="34" charset="0"/>
                <a:cs typeface="Arial" panose="020B0604020202020204" pitchFamily="34" charset="0"/>
              </a:rPr>
              <a:t>physical, verbal, or nonverbal behavior of a sexual nature so severe or pervasive that it creates an intimidating or hostile educational or work environment. </a:t>
            </a:r>
          </a:p>
          <a:p>
            <a:endParaRPr lang="en-US" sz="1400" dirty="0" smtClean="0">
              <a:latin typeface="Arial" panose="020B0604020202020204" pitchFamily="34" charset="0"/>
              <a:cs typeface="Arial" panose="020B0604020202020204" pitchFamily="34" charset="0"/>
            </a:endParaRPr>
          </a:p>
          <a:p>
            <a:r>
              <a:rPr lang="en-US" sz="1400" dirty="0" smtClean="0">
                <a:latin typeface="Arial" panose="020B0604020202020204" pitchFamily="34" charset="0"/>
                <a:cs typeface="Arial" panose="020B0604020202020204" pitchFamily="34" charset="0"/>
              </a:rPr>
              <a:t>In </a:t>
            </a:r>
            <a:r>
              <a:rPr lang="en-US" sz="1400" dirty="0">
                <a:latin typeface="Arial" panose="020B0604020202020204" pitchFamily="34" charset="0"/>
                <a:cs typeface="Arial" panose="020B0604020202020204" pitchFamily="34" charset="0"/>
              </a:rPr>
              <a:t>addition to being </a:t>
            </a:r>
            <a:r>
              <a:rPr lang="en-US" sz="1400" dirty="0" smtClean="0">
                <a:latin typeface="Arial" panose="020B0604020202020204" pitchFamily="34" charset="0"/>
                <a:cs typeface="Arial" panose="020B0604020202020204" pitchFamily="34" charset="0"/>
              </a:rPr>
              <a:t>a form of sexual harassment; rape, fondling, incest, statutory rape, domestic violence, dating violence, and stalking are all criminal acts. </a:t>
            </a:r>
          </a:p>
          <a:p>
            <a:endParaRPr lang="en-US" sz="1400" dirty="0">
              <a:latin typeface="Arial" panose="020B0604020202020204" pitchFamily="34" charset="0"/>
              <a:cs typeface="Arial" panose="020B0604020202020204" pitchFamily="34" charset="0"/>
            </a:endParaRPr>
          </a:p>
          <a:p>
            <a:r>
              <a:rPr lang="en-US" sz="1400" dirty="0" smtClean="0">
                <a:latin typeface="Arial" panose="020B0604020202020204" pitchFamily="34" charset="0"/>
                <a:cs typeface="Arial" panose="020B0604020202020204" pitchFamily="34" charset="0"/>
              </a:rPr>
              <a:t>Examples include: </a:t>
            </a:r>
            <a:endParaRPr lang="en-US" sz="1400" i="1" dirty="0" smtClean="0">
              <a:latin typeface="Arial" panose="020B0604020202020204" pitchFamily="34" charset="0"/>
              <a:cs typeface="Arial" panose="020B0604020202020204" pitchFamily="34" charset="0"/>
            </a:endParaRPr>
          </a:p>
        </p:txBody>
      </p:sp>
      <p:graphicFrame>
        <p:nvGraphicFramePr>
          <p:cNvPr id="3" name="Table 2"/>
          <p:cNvGraphicFramePr>
            <a:graphicFrameLocks noGrp="1"/>
          </p:cNvGraphicFramePr>
          <p:nvPr>
            <p:extLst>
              <p:ext uri="{D42A27DB-BD31-4B8C-83A1-F6EECF244321}">
                <p14:modId xmlns:p14="http://schemas.microsoft.com/office/powerpoint/2010/main" val="2783968296"/>
              </p:ext>
            </p:extLst>
          </p:nvPr>
        </p:nvGraphicFramePr>
        <p:xfrm>
          <a:off x="2359155" y="3552525"/>
          <a:ext cx="6096000" cy="1584960"/>
        </p:xfrm>
        <a:graphic>
          <a:graphicData uri="http://schemas.openxmlformats.org/drawingml/2006/table">
            <a:tbl>
              <a:tblPr firstRow="1" bandRow="1">
                <a:tableStyleId>{2D5ABB26-0587-4C30-8999-92F81FD0307C}</a:tableStyleId>
              </a:tblPr>
              <a:tblGrid>
                <a:gridCol w="3863845">
                  <a:extLst>
                    <a:ext uri="{9D8B030D-6E8A-4147-A177-3AD203B41FA5}">
                      <a16:colId xmlns:a16="http://schemas.microsoft.com/office/drawing/2014/main" val="20000"/>
                    </a:ext>
                  </a:extLst>
                </a:gridCol>
                <a:gridCol w="2232155">
                  <a:extLst>
                    <a:ext uri="{9D8B030D-6E8A-4147-A177-3AD203B41FA5}">
                      <a16:colId xmlns:a16="http://schemas.microsoft.com/office/drawing/2014/main" val="20001"/>
                    </a:ext>
                  </a:extLst>
                </a:gridCol>
              </a:tblGrid>
              <a:tr h="983252">
                <a:tc>
                  <a:txBody>
                    <a:bodyPr/>
                    <a:lstStyle/>
                    <a:p>
                      <a:pPr marL="285750" marR="0" indent="-285750" algn="l" defTabSz="457200" rtl="0" eaLnBrk="1" fontAlgn="auto" latinLnBrk="0" hangingPunct="1">
                        <a:lnSpc>
                          <a:spcPct val="100000"/>
                        </a:lnSpc>
                        <a:spcBef>
                          <a:spcPts val="0"/>
                        </a:spcBef>
                        <a:spcAft>
                          <a:spcPts val="0"/>
                        </a:spcAft>
                        <a:buClrTx/>
                        <a:buSzTx/>
                        <a:buFont typeface="Arial"/>
                        <a:buChar char="•"/>
                        <a:tabLst/>
                        <a:defRPr/>
                      </a:pPr>
                      <a:r>
                        <a:rPr lang="en-US" sz="1400" dirty="0" smtClean="0">
                          <a:solidFill>
                            <a:schemeClr val="tx1"/>
                          </a:solidFill>
                          <a:latin typeface="Arial" panose="020B0604020202020204" pitchFamily="34" charset="0"/>
                          <a:cs typeface="Arial" panose="020B0604020202020204" pitchFamily="34" charset="0"/>
                        </a:rPr>
                        <a:t>Sexual Harassment</a:t>
                      </a:r>
                    </a:p>
                    <a:p>
                      <a:pPr marL="285750" marR="0" indent="-285750" algn="l" defTabSz="457200" rtl="0" eaLnBrk="1" fontAlgn="auto" latinLnBrk="0" hangingPunct="1">
                        <a:lnSpc>
                          <a:spcPct val="100000"/>
                        </a:lnSpc>
                        <a:spcBef>
                          <a:spcPts val="0"/>
                        </a:spcBef>
                        <a:spcAft>
                          <a:spcPts val="0"/>
                        </a:spcAft>
                        <a:buClrTx/>
                        <a:buSzTx/>
                        <a:buFont typeface="Arial"/>
                        <a:buChar char="•"/>
                        <a:tabLst/>
                        <a:defRPr/>
                      </a:pPr>
                      <a:r>
                        <a:rPr lang="en-US" sz="1400" dirty="0" smtClean="0">
                          <a:solidFill>
                            <a:schemeClr val="tx1"/>
                          </a:solidFill>
                          <a:latin typeface="Arial" panose="020B0604020202020204" pitchFamily="34" charset="0"/>
                          <a:cs typeface="Arial" panose="020B0604020202020204" pitchFamily="34" charset="0"/>
                        </a:rPr>
                        <a:t>Sexual Violence</a:t>
                      </a:r>
                    </a:p>
                    <a:p>
                      <a:pPr marL="285750" marR="0" indent="-285750" algn="l" defTabSz="457200" rtl="0" eaLnBrk="1" fontAlgn="auto" latinLnBrk="0" hangingPunct="1">
                        <a:lnSpc>
                          <a:spcPct val="100000"/>
                        </a:lnSpc>
                        <a:spcBef>
                          <a:spcPts val="0"/>
                        </a:spcBef>
                        <a:spcAft>
                          <a:spcPts val="0"/>
                        </a:spcAft>
                        <a:buClrTx/>
                        <a:buSzTx/>
                        <a:buFont typeface="Arial"/>
                        <a:buChar char="•"/>
                        <a:tabLst/>
                        <a:defRPr/>
                      </a:pPr>
                      <a:r>
                        <a:rPr lang="en-US" sz="1400" dirty="0" smtClean="0">
                          <a:solidFill>
                            <a:schemeClr val="tx1"/>
                          </a:solidFill>
                          <a:latin typeface="Arial" panose="020B0604020202020204" pitchFamily="34" charset="0"/>
                          <a:cs typeface="Arial" panose="020B0604020202020204" pitchFamily="34" charset="0"/>
                        </a:rPr>
                        <a:t>Sexual</a:t>
                      </a:r>
                      <a:r>
                        <a:rPr lang="en-US" sz="1400" baseline="0" dirty="0" smtClean="0">
                          <a:solidFill>
                            <a:schemeClr val="tx1"/>
                          </a:solidFill>
                          <a:latin typeface="Arial" panose="020B0604020202020204" pitchFamily="34" charset="0"/>
                          <a:cs typeface="Arial" panose="020B0604020202020204" pitchFamily="34" charset="0"/>
                        </a:rPr>
                        <a:t> A</a:t>
                      </a:r>
                      <a:r>
                        <a:rPr lang="en-US" sz="1400" dirty="0" smtClean="0">
                          <a:solidFill>
                            <a:schemeClr val="tx1"/>
                          </a:solidFill>
                          <a:latin typeface="Arial" panose="020B0604020202020204" pitchFamily="34" charset="0"/>
                          <a:cs typeface="Arial" panose="020B0604020202020204" pitchFamily="34" charset="0"/>
                        </a:rPr>
                        <a:t>ssault/Misconduct/Rape</a:t>
                      </a:r>
                    </a:p>
                    <a:p>
                      <a:pPr marL="285750" marR="0" indent="-285750" algn="l" defTabSz="457200" rtl="0" eaLnBrk="1" fontAlgn="auto" latinLnBrk="0" hangingPunct="1">
                        <a:lnSpc>
                          <a:spcPct val="100000"/>
                        </a:lnSpc>
                        <a:spcBef>
                          <a:spcPts val="0"/>
                        </a:spcBef>
                        <a:spcAft>
                          <a:spcPts val="0"/>
                        </a:spcAft>
                        <a:buClrTx/>
                        <a:buSzTx/>
                        <a:buFont typeface="Arial"/>
                        <a:buChar char="•"/>
                        <a:tabLst/>
                        <a:defRPr/>
                      </a:pPr>
                      <a:r>
                        <a:rPr lang="en-US" sz="1400" dirty="0" smtClean="0">
                          <a:solidFill>
                            <a:schemeClr val="tx1"/>
                          </a:solidFill>
                          <a:latin typeface="Arial" panose="020B0604020202020204" pitchFamily="34" charset="0"/>
                          <a:cs typeface="Arial" panose="020B0604020202020204" pitchFamily="34" charset="0"/>
                        </a:rPr>
                        <a:t>Fondling/Sexual Abuse</a:t>
                      </a:r>
                    </a:p>
                    <a:p>
                      <a:pPr marL="285750" indent="-285750">
                        <a:buFont typeface="Arial"/>
                        <a:buChar char="•"/>
                      </a:pPr>
                      <a:r>
                        <a:rPr lang="en-US" sz="1400" dirty="0" smtClean="0">
                          <a:solidFill>
                            <a:schemeClr val="tx1"/>
                          </a:solidFill>
                          <a:latin typeface="Arial" panose="020B0604020202020204" pitchFamily="34" charset="0"/>
                          <a:cs typeface="Arial" panose="020B0604020202020204" pitchFamily="34" charset="0"/>
                        </a:rPr>
                        <a:t>Incest</a:t>
                      </a:r>
                    </a:p>
                    <a:p>
                      <a:pPr marL="285750" indent="-285750">
                        <a:buFont typeface="Arial"/>
                        <a:buChar char="•"/>
                      </a:pPr>
                      <a:r>
                        <a:rPr lang="en-US" sz="1400" dirty="0" smtClean="0">
                          <a:solidFill>
                            <a:schemeClr val="tx1"/>
                          </a:solidFill>
                          <a:latin typeface="Arial" panose="020B0604020202020204" pitchFamily="34" charset="0"/>
                          <a:cs typeface="Arial" panose="020B0604020202020204" pitchFamily="34" charset="0"/>
                        </a:rPr>
                        <a:t>Statutory</a:t>
                      </a:r>
                      <a:r>
                        <a:rPr lang="en-US" sz="1400" baseline="0" dirty="0" smtClean="0">
                          <a:solidFill>
                            <a:schemeClr val="tx1"/>
                          </a:solidFill>
                          <a:latin typeface="Arial" panose="020B0604020202020204" pitchFamily="34" charset="0"/>
                          <a:cs typeface="Arial" panose="020B0604020202020204" pitchFamily="34" charset="0"/>
                        </a:rPr>
                        <a:t> Rape</a:t>
                      </a:r>
                      <a:endParaRPr lang="en-US" sz="1400" dirty="0" smtClean="0">
                        <a:solidFill>
                          <a:schemeClr val="tx1"/>
                        </a:solidFill>
                        <a:latin typeface="Arial" panose="020B0604020202020204" pitchFamily="34" charset="0"/>
                        <a:cs typeface="Arial" panose="020B0604020202020204" pitchFamily="34" charset="0"/>
                      </a:endParaRPr>
                    </a:p>
                    <a:p>
                      <a:pPr marL="285750" marR="0" indent="-285750" algn="l" defTabSz="457200" rtl="0" eaLnBrk="1" fontAlgn="auto" latinLnBrk="0" hangingPunct="1">
                        <a:lnSpc>
                          <a:spcPct val="100000"/>
                        </a:lnSpc>
                        <a:spcBef>
                          <a:spcPts val="0"/>
                        </a:spcBef>
                        <a:spcAft>
                          <a:spcPts val="0"/>
                        </a:spcAft>
                        <a:buClrTx/>
                        <a:buSzTx/>
                        <a:buFont typeface="Arial"/>
                        <a:buChar char="•"/>
                        <a:tabLst/>
                        <a:defRPr/>
                      </a:pPr>
                      <a:r>
                        <a:rPr lang="en-US" sz="1400" dirty="0" smtClean="0">
                          <a:solidFill>
                            <a:schemeClr val="tx1"/>
                          </a:solidFill>
                          <a:latin typeface="Arial" panose="020B0604020202020204" pitchFamily="34" charset="0"/>
                          <a:cs typeface="Arial" panose="020B0604020202020204" pitchFamily="34" charset="0"/>
                        </a:rPr>
                        <a:t>Dating Violence</a:t>
                      </a:r>
                    </a:p>
                  </a:txBody>
                  <a:tcPr/>
                </a:tc>
                <a:tc>
                  <a:txBody>
                    <a:bodyPr/>
                    <a:lstStyle/>
                    <a:p>
                      <a:endParaRPr lang="en-US" sz="14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59695842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Sexual Harassment</a:t>
            </a:r>
          </a:p>
        </p:txBody>
      </p:sp>
      <p:sp>
        <p:nvSpPr>
          <p:cNvPr id="3" name="Content Placeholder 2"/>
          <p:cNvSpPr>
            <a:spLocks noGrp="1"/>
          </p:cNvSpPr>
          <p:nvPr>
            <p:ph idx="1"/>
          </p:nvPr>
        </p:nvSpPr>
        <p:spPr>
          <a:xfrm>
            <a:off x="2057071" y="1371591"/>
            <a:ext cx="6854317" cy="2265952"/>
          </a:xfrm>
        </p:spPr>
        <p:txBody>
          <a:bodyPr numCol="2">
            <a:noAutofit/>
          </a:bodyPr>
          <a:lstStyle/>
          <a:p>
            <a:pPr marL="0" indent="0" fontAlgn="t">
              <a:buNone/>
            </a:pPr>
            <a:r>
              <a:rPr lang="en-US" sz="1400" b="1" dirty="0" smtClean="0"/>
              <a:t>For more information contact:</a:t>
            </a:r>
          </a:p>
          <a:p>
            <a:pPr marL="0" indent="0" fontAlgn="t">
              <a:buNone/>
            </a:pPr>
            <a:endParaRPr lang="en-US" sz="1400" dirty="0"/>
          </a:p>
          <a:p>
            <a:pPr marL="0" indent="0" fontAlgn="t">
              <a:buNone/>
            </a:pPr>
            <a:r>
              <a:rPr lang="en-US" sz="1400" b="1" dirty="0" smtClean="0"/>
              <a:t>Title </a:t>
            </a:r>
            <a:r>
              <a:rPr lang="en-US" sz="1400" b="1" dirty="0"/>
              <a:t>IX Coordinator</a:t>
            </a:r>
          </a:p>
          <a:p>
            <a:pPr marL="0" indent="0" fontAlgn="t">
              <a:buNone/>
            </a:pPr>
            <a:r>
              <a:rPr lang="en-US" sz="1400" b="1" dirty="0" smtClean="0"/>
              <a:t>Anthony </a:t>
            </a:r>
            <a:r>
              <a:rPr lang="en-US" sz="1400" b="1" dirty="0" err="1" smtClean="0"/>
              <a:t>Walesby</a:t>
            </a:r>
            <a:endParaRPr lang="en-US" sz="1400" b="1" dirty="0"/>
          </a:p>
          <a:p>
            <a:pPr marL="0" indent="0" fontAlgn="t">
              <a:buNone/>
            </a:pPr>
            <a:r>
              <a:rPr lang="en-US" sz="1400" b="1" dirty="0"/>
              <a:t>Hovey Hall, Room 208</a:t>
            </a:r>
          </a:p>
          <a:p>
            <a:pPr marL="0" indent="0" fontAlgn="t">
              <a:buNone/>
            </a:pPr>
            <a:r>
              <a:rPr lang="en-US" sz="1400" b="1" dirty="0"/>
              <a:t>(309) 438-3383</a:t>
            </a:r>
          </a:p>
          <a:p>
            <a:pPr marL="0" indent="0" fontAlgn="t">
              <a:buNone/>
            </a:pPr>
            <a:r>
              <a:rPr lang="en-US" sz="1400" b="1" u="sng" dirty="0">
                <a:hlinkClick r:id="rId2"/>
              </a:rPr>
              <a:t>EqualOpportunity@IllinoisState.edu</a:t>
            </a:r>
            <a:endParaRPr lang="en-US" sz="1400" b="1" dirty="0"/>
          </a:p>
          <a:p>
            <a:pPr marL="0" indent="0" fontAlgn="t">
              <a:buNone/>
            </a:pPr>
            <a:r>
              <a:rPr lang="en-US" sz="1400" b="1" dirty="0">
                <a:hlinkClick r:id="rId3"/>
              </a:rPr>
              <a:t>http://</a:t>
            </a:r>
            <a:r>
              <a:rPr lang="en-US" sz="1400" b="1" dirty="0" smtClean="0">
                <a:hlinkClick r:id="rId3"/>
              </a:rPr>
              <a:t>equalopportunity.illinoisstate.edu</a:t>
            </a:r>
            <a:endParaRPr lang="en-US" sz="1400" b="1" dirty="0"/>
          </a:p>
          <a:p>
            <a:pPr marL="0" indent="0" fontAlgn="t">
              <a:buNone/>
            </a:pPr>
            <a:endParaRPr lang="en-US" sz="1400" b="1" dirty="0" smtClean="0"/>
          </a:p>
          <a:p>
            <a:pPr marL="401638" indent="0" fontAlgn="t">
              <a:buNone/>
              <a:tabLst>
                <a:tab pos="233363" algn="l"/>
              </a:tabLst>
            </a:pPr>
            <a:endParaRPr lang="en-US" sz="1400" b="1" dirty="0" smtClean="0"/>
          </a:p>
          <a:p>
            <a:pPr marL="401638" indent="0" fontAlgn="t">
              <a:buNone/>
              <a:tabLst>
                <a:tab pos="233363" algn="l"/>
              </a:tabLst>
            </a:pPr>
            <a:endParaRPr lang="en-US" sz="1400" b="1" dirty="0"/>
          </a:p>
          <a:p>
            <a:pPr marL="401638" indent="0" fontAlgn="t">
              <a:buNone/>
              <a:tabLst>
                <a:tab pos="233363" algn="l"/>
              </a:tabLst>
            </a:pPr>
            <a:endParaRPr lang="en-US" sz="1400" b="1" dirty="0" smtClean="0"/>
          </a:p>
          <a:p>
            <a:pPr marL="401638" indent="0" fontAlgn="t">
              <a:buNone/>
              <a:tabLst>
                <a:tab pos="233363" algn="l"/>
              </a:tabLst>
            </a:pPr>
            <a:r>
              <a:rPr lang="en-US" sz="1400" b="1" dirty="0" smtClean="0"/>
              <a:t>Deputy </a:t>
            </a:r>
            <a:r>
              <a:rPr lang="en-US" sz="1400" b="1" dirty="0"/>
              <a:t>Title IX Coordinator</a:t>
            </a:r>
          </a:p>
          <a:p>
            <a:pPr marL="401638" indent="0" fontAlgn="t">
              <a:buNone/>
              <a:tabLst>
                <a:tab pos="233363" algn="l"/>
              </a:tabLst>
            </a:pPr>
            <a:r>
              <a:rPr lang="en-US" sz="1400" b="1" dirty="0" smtClean="0"/>
              <a:t>Ashley </a:t>
            </a:r>
            <a:r>
              <a:rPr lang="en-US" sz="1400" b="1" dirty="0"/>
              <a:t>Fritz</a:t>
            </a:r>
          </a:p>
          <a:p>
            <a:pPr marL="401638" indent="0" fontAlgn="t">
              <a:buNone/>
            </a:pPr>
            <a:r>
              <a:rPr lang="en-US" sz="1400" b="1" dirty="0"/>
              <a:t>Bone Student Center, Room 144</a:t>
            </a:r>
          </a:p>
          <a:p>
            <a:pPr marL="401638" indent="0" fontAlgn="t">
              <a:buNone/>
            </a:pPr>
            <a:r>
              <a:rPr lang="en-US" sz="1400" b="1" dirty="0"/>
              <a:t>(309) 438-5411</a:t>
            </a:r>
          </a:p>
          <a:p>
            <a:pPr marL="401638" indent="0" fontAlgn="t">
              <a:buNone/>
            </a:pPr>
            <a:r>
              <a:rPr lang="en-US" sz="1400" b="1" dirty="0" smtClean="0">
                <a:hlinkClick r:id="rId4"/>
              </a:rPr>
              <a:t>amfrit1@ilstu.edu</a:t>
            </a:r>
            <a:endParaRPr lang="en-US" sz="1400" b="1" dirty="0" smtClean="0"/>
          </a:p>
          <a:p>
            <a:pPr marL="401638" indent="0">
              <a:buNone/>
            </a:pPr>
            <a:r>
              <a:rPr lang="en-US" sz="1400" b="1" i="1" dirty="0" smtClean="0">
                <a:hlinkClick r:id="rId5"/>
              </a:rPr>
              <a:t>www.titleix.illinoisstate.edu</a:t>
            </a:r>
            <a:r>
              <a:rPr lang="en-US" sz="1400" b="1" i="1" dirty="0" smtClean="0"/>
              <a:t> </a:t>
            </a:r>
            <a:endParaRPr lang="en-US" sz="1400" b="1" dirty="0"/>
          </a:p>
          <a:p>
            <a:endParaRPr lang="en-US" sz="1400" dirty="0"/>
          </a:p>
        </p:txBody>
      </p:sp>
      <p:sp>
        <p:nvSpPr>
          <p:cNvPr id="4" name="TextBox 3"/>
          <p:cNvSpPr txBox="1"/>
          <p:nvPr/>
        </p:nvSpPr>
        <p:spPr>
          <a:xfrm>
            <a:off x="2057071" y="3890210"/>
            <a:ext cx="6240378" cy="1446550"/>
          </a:xfrm>
          <a:prstGeom prst="rect">
            <a:avLst/>
          </a:prstGeom>
          <a:noFill/>
        </p:spPr>
        <p:txBody>
          <a:bodyPr wrap="square" rtlCol="0">
            <a:spAutoFit/>
          </a:bodyPr>
          <a:lstStyle/>
          <a:p>
            <a:pPr fontAlgn="t"/>
            <a:r>
              <a:rPr lang="en-US" sz="1400" b="1" dirty="0">
                <a:latin typeface="Arial" panose="020B0604020202020204" pitchFamily="34" charset="0"/>
                <a:cs typeface="Arial" panose="020B0604020202020204" pitchFamily="34" charset="0"/>
              </a:rPr>
              <a:t>Policy information: </a:t>
            </a:r>
            <a:r>
              <a:rPr lang="en-US" sz="1400" b="1" i="1" dirty="0">
                <a:latin typeface="Arial" panose="020B0604020202020204" pitchFamily="34" charset="0"/>
                <a:cs typeface="Arial" panose="020B0604020202020204" pitchFamily="34" charset="0"/>
                <a:hlinkClick r:id="rId6"/>
              </a:rPr>
              <a:t>http://policy.illinoisstate.edu/conduct/1-1-2.shtml</a:t>
            </a:r>
            <a:endParaRPr lang="en-US" sz="1400" b="1" i="1" dirty="0">
              <a:latin typeface="Arial" panose="020B0604020202020204" pitchFamily="34" charset="0"/>
              <a:cs typeface="Arial" panose="020B0604020202020204" pitchFamily="34" charset="0"/>
            </a:endParaRPr>
          </a:p>
          <a:p>
            <a:pPr fontAlgn="t"/>
            <a:endParaRPr lang="en-US" sz="1400" b="1" dirty="0">
              <a:latin typeface="Arial" panose="020B0604020202020204" pitchFamily="34" charset="0"/>
              <a:cs typeface="Arial" panose="020B0604020202020204" pitchFamily="34" charset="0"/>
            </a:endParaRPr>
          </a:p>
          <a:p>
            <a:pPr fontAlgn="t"/>
            <a:r>
              <a:rPr lang="en-US" sz="1400" b="1" dirty="0">
                <a:latin typeface="Arial" panose="020B0604020202020204" pitchFamily="34" charset="0"/>
                <a:cs typeface="Arial" panose="020B0604020202020204" pitchFamily="34" charset="0"/>
              </a:rPr>
              <a:t>Code of Student Conduct:</a:t>
            </a:r>
          </a:p>
          <a:p>
            <a:pPr fontAlgn="t"/>
            <a:r>
              <a:rPr lang="en-US" sz="1400" b="1" dirty="0">
                <a:latin typeface="Arial" panose="020B0604020202020204" pitchFamily="34" charset="0"/>
                <a:cs typeface="Arial" panose="020B0604020202020204" pitchFamily="34" charset="0"/>
                <a:hlinkClick r:id="rId7"/>
              </a:rPr>
              <a:t>http://deanofstudents.illinoisstate.edu/conflict/conduct/code/</a:t>
            </a:r>
            <a:endParaRPr lang="en-US" sz="1400" b="1" dirty="0">
              <a:latin typeface="Arial" panose="020B0604020202020204" pitchFamily="34" charset="0"/>
              <a:cs typeface="Arial" panose="020B0604020202020204" pitchFamily="34" charset="0"/>
            </a:endParaRPr>
          </a:p>
          <a:p>
            <a:pPr fontAlgn="t"/>
            <a:endParaRPr lang="en-US" sz="1400" b="1" dirty="0">
              <a:latin typeface="Arial" panose="020B060402020202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13263564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57072" y="451100"/>
            <a:ext cx="6629728" cy="914400"/>
          </a:xfrm>
        </p:spPr>
        <p:txBody>
          <a:bodyPr/>
          <a:lstStyle/>
          <a:p>
            <a:r>
              <a:rPr lang="en-US" sz="4000" dirty="0" smtClean="0"/>
              <a:t>If in Doubt – Report</a:t>
            </a:r>
            <a:endParaRPr lang="en-US" sz="4000" dirty="0"/>
          </a:p>
        </p:txBody>
      </p:sp>
      <p:sp>
        <p:nvSpPr>
          <p:cNvPr id="3" name="Content Placeholder 2"/>
          <p:cNvSpPr>
            <a:spLocks noGrp="1"/>
          </p:cNvSpPr>
          <p:nvPr>
            <p:ph idx="1"/>
          </p:nvPr>
        </p:nvSpPr>
        <p:spPr>
          <a:xfrm>
            <a:off x="2057072" y="1744574"/>
            <a:ext cx="6629728" cy="3581404"/>
          </a:xfrm>
        </p:spPr>
        <p:txBody>
          <a:bodyPr>
            <a:normAutofit/>
          </a:bodyPr>
          <a:lstStyle/>
          <a:p>
            <a:pPr>
              <a:spcAft>
                <a:spcPts val="600"/>
              </a:spcAft>
            </a:pPr>
            <a:r>
              <a:rPr lang="en-US" sz="1800" dirty="0" smtClean="0"/>
              <a:t>It </a:t>
            </a:r>
            <a:r>
              <a:rPr lang="en-US" sz="1800" dirty="0"/>
              <a:t>is important to understand the specific </a:t>
            </a:r>
            <a:r>
              <a:rPr lang="en-US" sz="1800" dirty="0" smtClean="0"/>
              <a:t>types of crimes </a:t>
            </a:r>
            <a:r>
              <a:rPr lang="en-US" sz="1800" dirty="0"/>
              <a:t>and their definitions </a:t>
            </a:r>
            <a:r>
              <a:rPr lang="en-US" sz="1800" dirty="0" smtClean="0"/>
              <a:t>as outlined at the end of this training.</a:t>
            </a:r>
          </a:p>
          <a:p>
            <a:pPr>
              <a:spcAft>
                <a:spcPts val="600"/>
              </a:spcAft>
            </a:pPr>
            <a:r>
              <a:rPr lang="en-US" sz="1800" dirty="0" smtClean="0"/>
              <a:t>You are not </a:t>
            </a:r>
            <a:r>
              <a:rPr lang="en-US" sz="1800" dirty="0"/>
              <a:t>responsible for determining if </a:t>
            </a:r>
            <a:r>
              <a:rPr lang="en-US" sz="1800" dirty="0" smtClean="0"/>
              <a:t>any reported situation meets </a:t>
            </a:r>
            <a:r>
              <a:rPr lang="en-US" sz="1800" dirty="0"/>
              <a:t>these </a:t>
            </a:r>
            <a:r>
              <a:rPr lang="en-US" sz="1800" dirty="0" smtClean="0"/>
              <a:t>definitions.</a:t>
            </a:r>
          </a:p>
          <a:p>
            <a:pPr>
              <a:spcAft>
                <a:spcPts val="600"/>
              </a:spcAft>
            </a:pPr>
            <a:r>
              <a:rPr lang="en-US" sz="1800" dirty="0" smtClean="0"/>
              <a:t>You are not responsible for determining </a:t>
            </a:r>
            <a:r>
              <a:rPr lang="en-US" sz="1800" dirty="0" smtClean="0">
                <a:solidFill>
                  <a:schemeClr val="tx1"/>
                </a:solidFill>
              </a:rPr>
              <a:t>if</a:t>
            </a:r>
            <a:r>
              <a:rPr lang="en-US" sz="1800" b="1" dirty="0" smtClean="0">
                <a:solidFill>
                  <a:schemeClr val="tx1"/>
                </a:solidFill>
              </a:rPr>
              <a:t> </a:t>
            </a:r>
            <a:r>
              <a:rPr lang="en-US" sz="1800" dirty="0" smtClean="0">
                <a:solidFill>
                  <a:schemeClr val="tx1"/>
                </a:solidFill>
              </a:rPr>
              <a:t>the reported activity occurred. </a:t>
            </a:r>
          </a:p>
          <a:p>
            <a:pPr>
              <a:spcAft>
                <a:spcPts val="600"/>
              </a:spcAft>
            </a:pPr>
            <a:r>
              <a:rPr lang="en-US" sz="1800" dirty="0" smtClean="0">
                <a:solidFill>
                  <a:schemeClr val="tx1"/>
                </a:solidFill>
                <a:latin typeface="Arial" panose="020B0604020202020204" pitchFamily="34" charset="0"/>
                <a:cs typeface="Arial" panose="020B0604020202020204" pitchFamily="34" charset="0"/>
              </a:rPr>
              <a:t>If </a:t>
            </a:r>
            <a:r>
              <a:rPr lang="en-US" sz="1800" dirty="0">
                <a:solidFill>
                  <a:schemeClr val="tx1"/>
                </a:solidFill>
                <a:latin typeface="Arial" panose="020B0604020202020204" pitchFamily="34" charset="0"/>
                <a:cs typeface="Arial" panose="020B0604020202020204" pitchFamily="34" charset="0"/>
              </a:rPr>
              <a:t>you are not sure that a situation meets these criteria, </a:t>
            </a:r>
            <a:r>
              <a:rPr lang="en-US" sz="1800" dirty="0" smtClean="0">
                <a:solidFill>
                  <a:schemeClr val="tx1"/>
                </a:solidFill>
                <a:latin typeface="Arial" panose="020B0604020202020204" pitchFamily="34" charset="0"/>
                <a:cs typeface="Arial" panose="020B0604020202020204" pitchFamily="34" charset="0"/>
              </a:rPr>
              <a:t>report it anyway.  The University will make the necessary determination.</a:t>
            </a:r>
            <a:endParaRPr lang="en-US" sz="1800" dirty="0">
              <a:solidFill>
                <a:schemeClr val="tx1"/>
              </a:solidFill>
              <a:latin typeface="Arial" panose="020B0604020202020204" pitchFamily="34" charset="0"/>
              <a:cs typeface="Arial" panose="020B0604020202020204" pitchFamily="34" charset="0"/>
            </a:endParaRPr>
          </a:p>
          <a:p>
            <a:r>
              <a:rPr lang="en-US" sz="1800" b="1" dirty="0" smtClean="0"/>
              <a:t>If in Doubt - REPORT</a:t>
            </a:r>
            <a:r>
              <a:rPr lang="en-US" sz="1800" dirty="0" smtClean="0"/>
              <a:t>!</a:t>
            </a:r>
          </a:p>
        </p:txBody>
      </p:sp>
    </p:spTree>
    <p:extLst>
      <p:ext uri="{BB962C8B-B14F-4D97-AF65-F5344CB8AC3E}">
        <p14:creationId xmlns:p14="http://schemas.microsoft.com/office/powerpoint/2010/main" val="281524706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9274" y="140540"/>
            <a:ext cx="6857526" cy="567771"/>
          </a:xfrm>
        </p:spPr>
        <p:txBody>
          <a:bodyPr/>
          <a:lstStyle/>
          <a:p>
            <a:r>
              <a:rPr lang="en-US" sz="3600" dirty="0" smtClean="0"/>
              <a:t>Responding and Reporting</a:t>
            </a:r>
            <a:endParaRPr lang="en-US" sz="3600" dirty="0"/>
          </a:p>
        </p:txBody>
      </p:sp>
      <p:sp>
        <p:nvSpPr>
          <p:cNvPr id="4" name="TextBox 3"/>
          <p:cNvSpPr txBox="1"/>
          <p:nvPr/>
        </p:nvSpPr>
        <p:spPr>
          <a:xfrm>
            <a:off x="2165308" y="811197"/>
            <a:ext cx="6521492" cy="4862870"/>
          </a:xfrm>
          <a:prstGeom prst="rect">
            <a:avLst/>
          </a:prstGeom>
          <a:noFill/>
        </p:spPr>
        <p:txBody>
          <a:bodyPr wrap="square" rtlCol="0">
            <a:spAutoFit/>
          </a:bodyPr>
          <a:lstStyle/>
          <a:p>
            <a:r>
              <a:rPr lang="en-US" sz="1400" b="1" dirty="0" smtClean="0">
                <a:latin typeface="Arial" panose="020B0604020202020204" pitchFamily="34" charset="0"/>
                <a:cs typeface="Arial" panose="020B0604020202020204" pitchFamily="34" charset="0"/>
              </a:rPr>
              <a:t>If </a:t>
            </a:r>
            <a:r>
              <a:rPr lang="en-US" sz="1400" b="1" dirty="0">
                <a:latin typeface="Arial" panose="020B0604020202020204" pitchFamily="34" charset="0"/>
                <a:cs typeface="Arial" panose="020B0604020202020204" pitchFamily="34" charset="0"/>
              </a:rPr>
              <a:t>someone </a:t>
            </a:r>
            <a:r>
              <a:rPr lang="en-US" sz="1400" b="1" dirty="0" smtClean="0">
                <a:latin typeface="Arial" panose="020B0604020202020204" pitchFamily="34" charset="0"/>
                <a:cs typeface="Arial" panose="020B0604020202020204" pitchFamily="34" charset="0"/>
              </a:rPr>
              <a:t>shares information with you about </a:t>
            </a:r>
            <a:r>
              <a:rPr lang="en-US" sz="1400" b="1" dirty="0">
                <a:latin typeface="Arial" panose="020B0604020202020204" pitchFamily="34" charset="0"/>
                <a:cs typeface="Arial" panose="020B0604020202020204" pitchFamily="34" charset="0"/>
              </a:rPr>
              <a:t>a reportable crime or incident, you should: </a:t>
            </a:r>
          </a:p>
          <a:p>
            <a:endParaRPr lang="en-US" sz="1400" b="1" dirty="0" smtClean="0">
              <a:latin typeface="Arial" panose="020B0604020202020204" pitchFamily="34" charset="0"/>
              <a:cs typeface="Arial" panose="020B0604020202020204" pitchFamily="34" charset="0"/>
            </a:endParaRPr>
          </a:p>
          <a:p>
            <a:pPr marL="342900" indent="-342900">
              <a:spcAft>
                <a:spcPts val="600"/>
              </a:spcAft>
              <a:buFont typeface="+mj-lt"/>
              <a:buAutoNum type="arabicPeriod"/>
            </a:pPr>
            <a:r>
              <a:rPr lang="en-US" sz="1400" dirty="0" smtClean="0">
                <a:latin typeface="Arial" panose="020B0604020202020204" pitchFamily="34" charset="0"/>
                <a:cs typeface="Arial" panose="020B0604020202020204" pitchFamily="34" charset="0"/>
              </a:rPr>
              <a:t>LISTEN and OFFER </a:t>
            </a:r>
            <a:r>
              <a:rPr lang="en-US" sz="1400" dirty="0">
                <a:latin typeface="Arial" panose="020B0604020202020204" pitchFamily="34" charset="0"/>
                <a:cs typeface="Arial" panose="020B0604020202020204" pitchFamily="34" charset="0"/>
              </a:rPr>
              <a:t>help and support, but know your limits. </a:t>
            </a:r>
          </a:p>
          <a:p>
            <a:pPr marL="342900" indent="-342900">
              <a:spcAft>
                <a:spcPts val="600"/>
              </a:spcAft>
              <a:buFont typeface="+mj-lt"/>
              <a:buAutoNum type="arabicPeriod"/>
            </a:pPr>
            <a:r>
              <a:rPr lang="en-US" sz="1400" dirty="0" smtClean="0">
                <a:latin typeface="Arial" panose="020B0604020202020204" pitchFamily="34" charset="0"/>
                <a:cs typeface="Arial" panose="020B0604020202020204" pitchFamily="34" charset="0"/>
              </a:rPr>
              <a:t>MAKE </a:t>
            </a:r>
            <a:r>
              <a:rPr lang="en-US" sz="1400" dirty="0">
                <a:latin typeface="Arial" panose="020B0604020202020204" pitchFamily="34" charset="0"/>
                <a:cs typeface="Arial" panose="020B0604020202020204" pitchFamily="34" charset="0"/>
              </a:rPr>
              <a:t>the individual aware of your duty to report the </a:t>
            </a:r>
            <a:r>
              <a:rPr lang="en-US" sz="1400" dirty="0" smtClean="0">
                <a:latin typeface="Arial" panose="020B0604020202020204" pitchFamily="34" charset="0"/>
                <a:cs typeface="Arial" panose="020B0604020202020204" pitchFamily="34" charset="0"/>
              </a:rPr>
              <a:t>information to authorized individuals trained to respond.</a:t>
            </a:r>
          </a:p>
          <a:p>
            <a:pPr marL="342900" indent="-342900">
              <a:spcAft>
                <a:spcPts val="600"/>
              </a:spcAft>
              <a:buFont typeface="+mj-lt"/>
              <a:buAutoNum type="arabicPeriod"/>
            </a:pPr>
            <a:r>
              <a:rPr lang="en-US" sz="1400" dirty="0" smtClean="0">
                <a:latin typeface="Arial" panose="020B0604020202020204" pitchFamily="34" charset="0"/>
                <a:cs typeface="Arial" panose="020B0604020202020204" pitchFamily="34" charset="0"/>
              </a:rPr>
              <a:t>REMEMBER you CANNOT promise confidentiality. </a:t>
            </a:r>
            <a:endParaRPr lang="en-US" sz="1400" dirty="0">
              <a:latin typeface="Arial" panose="020B0604020202020204" pitchFamily="34" charset="0"/>
              <a:cs typeface="Arial" panose="020B0604020202020204" pitchFamily="34" charset="0"/>
            </a:endParaRPr>
          </a:p>
          <a:p>
            <a:pPr marL="342900" indent="-342900">
              <a:spcAft>
                <a:spcPts val="600"/>
              </a:spcAft>
              <a:buFont typeface="+mj-lt"/>
              <a:buAutoNum type="arabicPeriod"/>
            </a:pPr>
            <a:r>
              <a:rPr lang="en-US" sz="1400" dirty="0" smtClean="0">
                <a:latin typeface="Arial" panose="020B0604020202020204" pitchFamily="34" charset="0"/>
                <a:cs typeface="Arial" panose="020B0604020202020204" pitchFamily="34" charset="0"/>
              </a:rPr>
              <a:t>SHARE with the individual the help provided by various campus offices</a:t>
            </a:r>
            <a:r>
              <a:rPr lang="en-US" sz="1400" dirty="0">
                <a:latin typeface="Arial" panose="020B0604020202020204" pitchFamily="34" charset="0"/>
                <a:cs typeface="Arial" panose="020B0604020202020204" pitchFamily="34" charset="0"/>
              </a:rPr>
              <a:t> </a:t>
            </a:r>
            <a:r>
              <a:rPr lang="en-US" sz="1400" dirty="0" smtClean="0">
                <a:latin typeface="Arial" panose="020B0604020202020204" pitchFamily="34" charset="0"/>
                <a:cs typeface="Arial" panose="020B0604020202020204" pitchFamily="34" charset="0"/>
              </a:rPr>
              <a:t>listed on the Campus Safety &amp; Security website and Title IX website.</a:t>
            </a:r>
          </a:p>
          <a:p>
            <a:pPr marL="800100" lvl="1" indent="-342900">
              <a:spcAft>
                <a:spcPts val="600"/>
              </a:spcAft>
              <a:buFont typeface="Arial" panose="020B0604020202020204" pitchFamily="34" charset="0"/>
              <a:buChar char="•"/>
            </a:pPr>
            <a:r>
              <a:rPr lang="en-US" sz="1400" dirty="0" smtClean="0">
                <a:latin typeface="Arial" panose="020B0604020202020204" pitchFamily="34" charset="0"/>
                <a:cs typeface="Arial" panose="020B0604020202020204" pitchFamily="34" charset="0"/>
                <a:hlinkClick r:id="rId2"/>
              </a:rPr>
              <a:t>www.security.illinoisstate.edu</a:t>
            </a:r>
            <a:r>
              <a:rPr lang="en-US" sz="1400" dirty="0" smtClean="0">
                <a:latin typeface="Arial" panose="020B0604020202020204" pitchFamily="34" charset="0"/>
                <a:cs typeface="Arial" panose="020B0604020202020204" pitchFamily="34" charset="0"/>
              </a:rPr>
              <a:t> </a:t>
            </a:r>
          </a:p>
          <a:p>
            <a:pPr marL="800100" lvl="1" indent="-342900">
              <a:spcAft>
                <a:spcPts val="600"/>
              </a:spcAft>
              <a:buFont typeface="Arial" panose="020B0604020202020204" pitchFamily="34" charset="0"/>
              <a:buChar char="•"/>
            </a:pPr>
            <a:r>
              <a:rPr lang="en-US" sz="1400" dirty="0" smtClean="0">
                <a:latin typeface="Arial" panose="020B0604020202020204" pitchFamily="34" charset="0"/>
                <a:cs typeface="Arial" panose="020B0604020202020204" pitchFamily="34" charset="0"/>
                <a:hlinkClick r:id="rId3"/>
              </a:rPr>
              <a:t>www.titleix.illinoisstate.edu</a:t>
            </a:r>
            <a:r>
              <a:rPr lang="en-US" sz="1400" dirty="0" smtClean="0">
                <a:latin typeface="Arial" panose="020B0604020202020204" pitchFamily="34" charset="0"/>
                <a:cs typeface="Arial" panose="020B0604020202020204" pitchFamily="34" charset="0"/>
              </a:rPr>
              <a:t> </a:t>
            </a:r>
          </a:p>
          <a:p>
            <a:pPr marL="800100" lvl="1" indent="-342900">
              <a:spcAft>
                <a:spcPts val="600"/>
              </a:spcAft>
              <a:buFont typeface="Arial" panose="020B0604020202020204" pitchFamily="34" charset="0"/>
              <a:buChar char="•"/>
            </a:pPr>
            <a:r>
              <a:rPr lang="en-US" sz="1400" dirty="0" smtClean="0">
                <a:latin typeface="Arial" panose="020B0604020202020204" pitchFamily="34" charset="0"/>
                <a:cs typeface="Arial" panose="020B0604020202020204" pitchFamily="34" charset="0"/>
                <a:hlinkClick r:id="rId4"/>
              </a:rPr>
              <a:t>Quick Reference Guide</a:t>
            </a:r>
            <a:endParaRPr lang="en-US" sz="1400" dirty="0" smtClean="0">
              <a:latin typeface="Arial" panose="020B0604020202020204" pitchFamily="34" charset="0"/>
              <a:cs typeface="Arial" panose="020B0604020202020204" pitchFamily="34" charset="0"/>
            </a:endParaRPr>
          </a:p>
          <a:p>
            <a:pPr marL="342900" indent="-342900">
              <a:spcAft>
                <a:spcPts val="600"/>
              </a:spcAft>
              <a:buFont typeface="+mj-lt"/>
              <a:buAutoNum type="arabicPeriod"/>
            </a:pPr>
            <a:r>
              <a:rPr lang="en-US" sz="1400" dirty="0" smtClean="0">
                <a:latin typeface="Arial" panose="020B0604020202020204" pitchFamily="34" charset="0"/>
                <a:cs typeface="Arial" panose="020B0604020202020204" pitchFamily="34" charset="0"/>
              </a:rPr>
              <a:t>GATHER information about the incident. </a:t>
            </a:r>
          </a:p>
          <a:p>
            <a:pPr marL="342900" indent="-342900">
              <a:spcAft>
                <a:spcPts val="600"/>
              </a:spcAft>
              <a:buFont typeface="+mj-lt"/>
              <a:buAutoNum type="arabicPeriod"/>
            </a:pPr>
            <a:r>
              <a:rPr lang="en-US" sz="1400" dirty="0" smtClean="0">
                <a:latin typeface="Arial" panose="020B0604020202020204" pitchFamily="34" charset="0"/>
                <a:cs typeface="Arial" panose="020B0604020202020204" pitchFamily="34" charset="0"/>
              </a:rPr>
              <a:t>REPORT the information by contacting University Police or completing the University’s online Public Incident Report </a:t>
            </a:r>
            <a:r>
              <a:rPr lang="en-US" sz="1400" dirty="0">
                <a:latin typeface="Arial" panose="020B0604020202020204" pitchFamily="34" charset="0"/>
                <a:cs typeface="Arial" panose="020B0604020202020204" pitchFamily="34" charset="0"/>
              </a:rPr>
              <a:t>Form </a:t>
            </a:r>
            <a:r>
              <a:rPr lang="en-US" sz="1400" dirty="0" smtClean="0">
                <a:latin typeface="Arial" panose="020B0604020202020204" pitchFamily="34" charset="0"/>
                <a:cs typeface="Arial" panose="020B0604020202020204" pitchFamily="34" charset="0"/>
              </a:rPr>
              <a:t>at: </a:t>
            </a:r>
            <a:r>
              <a:rPr lang="en-US" sz="1400" u="sng" dirty="0">
                <a:solidFill>
                  <a:schemeClr val="dk1"/>
                </a:solidFill>
                <a:latin typeface="Arial" panose="020B0604020202020204" pitchFamily="34" charset="0"/>
                <a:cs typeface="Arial" panose="020B0604020202020204" pitchFamily="34" charset="0"/>
                <a:hlinkClick r:id="rId5" tooltip="Public Incident Report"/>
              </a:rPr>
              <a:t>https://</a:t>
            </a:r>
            <a:r>
              <a:rPr lang="en-US" sz="1400" u="sng" dirty="0" smtClean="0">
                <a:solidFill>
                  <a:schemeClr val="dk1"/>
                </a:solidFill>
                <a:latin typeface="Arial" panose="020B0604020202020204" pitchFamily="34" charset="0"/>
                <a:cs typeface="Arial" panose="020B0604020202020204" pitchFamily="34" charset="0"/>
                <a:hlinkClick r:id="rId5" tooltip="Public Incident Report"/>
              </a:rPr>
              <a:t>ilstu-advocate.symplicity.com/public_report</a:t>
            </a:r>
            <a:endParaRPr lang="en-US" sz="1400" dirty="0" smtClean="0">
              <a:latin typeface="Arial" panose="020B0604020202020204" pitchFamily="34" charset="0"/>
              <a:cs typeface="Arial" panose="020B0604020202020204" pitchFamily="34" charset="0"/>
            </a:endParaRPr>
          </a:p>
          <a:p>
            <a:pPr>
              <a:spcAft>
                <a:spcPts val="600"/>
              </a:spcAft>
            </a:pPr>
            <a:endParaRPr lang="en-US" sz="1200" b="1" dirty="0" smtClean="0">
              <a:solidFill>
                <a:srgbClr val="CE1126"/>
              </a:solidFill>
              <a:latin typeface="Arial" panose="020B0604020202020204" pitchFamily="34" charset="0"/>
              <a:cs typeface="Arial" panose="020B0604020202020204" pitchFamily="34" charset="0"/>
            </a:endParaRPr>
          </a:p>
          <a:p>
            <a:pPr algn="ctr"/>
            <a:r>
              <a:rPr lang="en-US" sz="2400" b="1" dirty="0" smtClean="0">
                <a:solidFill>
                  <a:srgbClr val="CE1126"/>
                </a:solidFill>
                <a:latin typeface="Arial" panose="020B0604020202020204" pitchFamily="34" charset="0"/>
                <a:cs typeface="Arial" panose="020B0604020202020204" pitchFamily="34" charset="0"/>
              </a:rPr>
              <a:t>You </a:t>
            </a:r>
            <a:r>
              <a:rPr lang="en-US" sz="2400" b="1" dirty="0">
                <a:solidFill>
                  <a:srgbClr val="CE1126"/>
                </a:solidFill>
                <a:latin typeface="Arial" panose="020B0604020202020204" pitchFamily="34" charset="0"/>
                <a:cs typeface="Arial" panose="020B0604020202020204" pitchFamily="34" charset="0"/>
              </a:rPr>
              <a:t>CANNOT promise confidentiality</a:t>
            </a:r>
            <a:r>
              <a:rPr lang="en-US" sz="2400" b="1" dirty="0" smtClean="0">
                <a:solidFill>
                  <a:srgbClr val="CE1126"/>
                </a:solidFill>
                <a:latin typeface="Arial" panose="020B0604020202020204" pitchFamily="34" charset="0"/>
                <a:cs typeface="Arial" panose="020B0604020202020204" pitchFamily="34" charset="0"/>
              </a:rPr>
              <a:t>!</a:t>
            </a:r>
            <a:endParaRPr lang="en-US" sz="1200" b="1" dirty="0">
              <a:solidFill>
                <a:srgbClr val="CE1126"/>
              </a:solidFill>
              <a:latin typeface="Helvetica"/>
              <a:cs typeface="Helvetica"/>
            </a:endParaRPr>
          </a:p>
        </p:txBody>
      </p:sp>
    </p:spTree>
    <p:extLst>
      <p:ext uri="{BB962C8B-B14F-4D97-AF65-F5344CB8AC3E}">
        <p14:creationId xmlns:p14="http://schemas.microsoft.com/office/powerpoint/2010/main" val="23868784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57072" y="186968"/>
            <a:ext cx="6629728" cy="914400"/>
          </a:xfrm>
        </p:spPr>
        <p:txBody>
          <a:bodyPr/>
          <a:lstStyle/>
          <a:p>
            <a:r>
              <a:rPr lang="en-US" sz="4000" dirty="0" smtClean="0"/>
              <a:t>How to Respond</a:t>
            </a:r>
            <a:endParaRPr lang="en-US" sz="4000" dirty="0"/>
          </a:p>
        </p:txBody>
      </p:sp>
      <p:sp>
        <p:nvSpPr>
          <p:cNvPr id="3" name="Content Placeholder 2"/>
          <p:cNvSpPr>
            <a:spLocks noGrp="1"/>
          </p:cNvSpPr>
          <p:nvPr>
            <p:ph idx="1"/>
          </p:nvPr>
        </p:nvSpPr>
        <p:spPr>
          <a:xfrm>
            <a:off x="2057072" y="1221684"/>
            <a:ext cx="6629728" cy="4481284"/>
          </a:xfrm>
        </p:spPr>
        <p:txBody>
          <a:bodyPr>
            <a:noAutofit/>
          </a:bodyPr>
          <a:lstStyle/>
          <a:p>
            <a:r>
              <a:rPr lang="en-US" sz="1600" dirty="0" smtClean="0">
                <a:latin typeface="Arial" panose="020B0604020202020204" pitchFamily="34" charset="0"/>
                <a:cs typeface="Arial" panose="020B0604020202020204" pitchFamily="34" charset="0"/>
              </a:rPr>
              <a:t>Offer </a:t>
            </a:r>
            <a:r>
              <a:rPr lang="en-US" sz="1600" dirty="0">
                <a:latin typeface="Arial" panose="020B0604020202020204" pitchFamily="34" charset="0"/>
                <a:cs typeface="Arial" panose="020B0604020202020204" pitchFamily="34" charset="0"/>
              </a:rPr>
              <a:t>your support by letting the individual know where to get confidential </a:t>
            </a:r>
            <a:r>
              <a:rPr lang="en-US" sz="1600" dirty="0" smtClean="0">
                <a:latin typeface="Arial" panose="020B0604020202020204" pitchFamily="34" charset="0"/>
                <a:cs typeface="Arial" panose="020B0604020202020204" pitchFamily="34" charset="0"/>
              </a:rPr>
              <a:t>services/help </a:t>
            </a:r>
            <a:r>
              <a:rPr lang="en-US" sz="1600" dirty="0">
                <a:latin typeface="Arial" panose="020B0604020202020204" pitchFamily="34" charset="0"/>
                <a:cs typeface="Arial" panose="020B0604020202020204" pitchFamily="34" charset="0"/>
              </a:rPr>
              <a:t>on campus. </a:t>
            </a:r>
          </a:p>
          <a:p>
            <a:pPr marL="800100" lvl="1" indent="-342900">
              <a:buFont typeface="Arial"/>
              <a:buChar char="•"/>
            </a:pPr>
            <a:r>
              <a:rPr lang="en-US" sz="1600" b="1" dirty="0">
                <a:solidFill>
                  <a:schemeClr val="tx1"/>
                </a:solidFill>
                <a:latin typeface="Arial" panose="020B0604020202020204" pitchFamily="34" charset="0"/>
                <a:cs typeface="Arial" panose="020B0604020202020204" pitchFamily="34" charset="0"/>
              </a:rPr>
              <a:t>For students</a:t>
            </a:r>
            <a:r>
              <a:rPr lang="en-US" sz="1600" dirty="0">
                <a:latin typeface="Arial" panose="020B0604020202020204" pitchFamily="34" charset="0"/>
                <a:cs typeface="Arial" panose="020B0604020202020204" pitchFamily="34" charset="0"/>
              </a:rPr>
              <a:t>: Student Counseling </a:t>
            </a:r>
            <a:r>
              <a:rPr lang="en-US" sz="1600" dirty="0" smtClean="0">
                <a:latin typeface="Arial" panose="020B0604020202020204" pitchFamily="34" charset="0"/>
                <a:cs typeface="Arial" panose="020B0604020202020204" pitchFamily="34" charset="0"/>
              </a:rPr>
              <a:t>Services has 40 hour trained Confidential Advisors </a:t>
            </a:r>
            <a:r>
              <a:rPr lang="en-US" sz="1600" dirty="0">
                <a:latin typeface="Arial" panose="020B0604020202020204" pitchFamily="34" charset="0"/>
                <a:cs typeface="Arial" panose="020B0604020202020204" pitchFamily="34" charset="0"/>
              </a:rPr>
              <a:t>and Sexual Assault </a:t>
            </a:r>
            <a:r>
              <a:rPr lang="en-US" sz="1600" dirty="0" smtClean="0">
                <a:latin typeface="Arial" panose="020B0604020202020204" pitchFamily="34" charset="0"/>
                <a:cs typeface="Arial" panose="020B0604020202020204" pitchFamily="34" charset="0"/>
              </a:rPr>
              <a:t>Prevention and Survivor Services.  </a:t>
            </a:r>
            <a:endParaRPr lang="en-US" sz="1600" dirty="0">
              <a:latin typeface="Arial" panose="020B0604020202020204" pitchFamily="34" charset="0"/>
              <a:cs typeface="Arial" panose="020B0604020202020204" pitchFamily="34" charset="0"/>
            </a:endParaRPr>
          </a:p>
          <a:p>
            <a:pPr marL="800100" lvl="1" indent="-342900">
              <a:buFont typeface="Arial"/>
              <a:buChar char="•"/>
            </a:pPr>
            <a:r>
              <a:rPr lang="en-US" sz="1600" b="1" dirty="0">
                <a:solidFill>
                  <a:schemeClr val="tx1"/>
                </a:solidFill>
                <a:latin typeface="Arial" panose="020B0604020202020204" pitchFamily="34" charset="0"/>
                <a:cs typeface="Arial" panose="020B0604020202020204" pitchFamily="34" charset="0"/>
              </a:rPr>
              <a:t>For employees</a:t>
            </a:r>
            <a:r>
              <a:rPr lang="en-US" sz="1600" dirty="0">
                <a:latin typeface="Arial" panose="020B0604020202020204" pitchFamily="34" charset="0"/>
                <a:cs typeface="Arial" panose="020B0604020202020204" pitchFamily="34" charset="0"/>
              </a:rPr>
              <a:t>: Employee Assistance </a:t>
            </a:r>
            <a:r>
              <a:rPr lang="en-US" sz="1600" dirty="0" smtClean="0">
                <a:latin typeface="Arial" panose="020B0604020202020204" pitchFamily="34" charset="0"/>
                <a:cs typeface="Arial" panose="020B0604020202020204" pitchFamily="34" charset="0"/>
              </a:rPr>
              <a:t>Program</a:t>
            </a:r>
          </a:p>
          <a:p>
            <a:pPr marL="800100" lvl="1" indent="-342900">
              <a:buFont typeface="Arial"/>
              <a:buChar char="•"/>
            </a:pPr>
            <a:r>
              <a:rPr lang="en-US" sz="1600" dirty="0" smtClean="0">
                <a:latin typeface="Arial" panose="020B0604020202020204" pitchFamily="34" charset="0"/>
                <a:cs typeface="Arial" panose="020B0604020202020204" pitchFamily="34" charset="0"/>
              </a:rPr>
              <a:t>See Quick Reference Guide at </a:t>
            </a:r>
            <a:r>
              <a:rPr lang="en-US" sz="1600" dirty="0" smtClean="0">
                <a:latin typeface="Arial" panose="020B0604020202020204" pitchFamily="34" charset="0"/>
                <a:cs typeface="Arial" panose="020B0604020202020204" pitchFamily="34" charset="0"/>
                <a:hlinkClick r:id="rId2"/>
              </a:rPr>
              <a:t>http</a:t>
            </a:r>
            <a:r>
              <a:rPr lang="en-US" sz="1600" dirty="0">
                <a:latin typeface="Arial" panose="020B0604020202020204" pitchFamily="34" charset="0"/>
                <a:cs typeface="Arial" panose="020B0604020202020204" pitchFamily="34" charset="0"/>
                <a:hlinkClick r:id="rId2"/>
              </a:rPr>
              <a:t>://</a:t>
            </a:r>
            <a:r>
              <a:rPr lang="en-US" sz="1600" dirty="0" smtClean="0">
                <a:latin typeface="Arial" panose="020B0604020202020204" pitchFamily="34" charset="0"/>
                <a:cs typeface="Arial" panose="020B0604020202020204" pitchFamily="34" charset="0"/>
                <a:hlinkClick r:id="rId2"/>
              </a:rPr>
              <a:t>titleix.illinoisstate.edu/support/</a:t>
            </a:r>
            <a:endParaRPr lang="en-US" sz="1600" dirty="0" smtClean="0">
              <a:latin typeface="Arial" panose="020B0604020202020204" pitchFamily="34" charset="0"/>
              <a:cs typeface="Arial" panose="020B0604020202020204" pitchFamily="34" charset="0"/>
            </a:endParaRPr>
          </a:p>
          <a:p>
            <a:pPr marL="400050"/>
            <a:r>
              <a:rPr lang="en-US" sz="1600" dirty="0" smtClean="0">
                <a:latin typeface="Arial" panose="020B0604020202020204" pitchFamily="34" charset="0"/>
                <a:cs typeface="Arial" panose="020B0604020202020204" pitchFamily="34" charset="0"/>
              </a:rPr>
              <a:t>Encourage the person to seek medical attention.</a:t>
            </a:r>
          </a:p>
          <a:p>
            <a:pPr marL="400050"/>
            <a:r>
              <a:rPr lang="en-US" sz="1600" dirty="0" smtClean="0">
                <a:solidFill>
                  <a:schemeClr val="tx1"/>
                </a:solidFill>
                <a:latin typeface="Arial" panose="020B0604020202020204" pitchFamily="34" charset="0"/>
                <a:cs typeface="Arial" panose="020B0604020202020204" pitchFamily="34" charset="0"/>
              </a:rPr>
              <a:t>Encourage the person to preserve evidence including any information related to the incident (e.g. text messages, voice mails, social media communications, emails, etc.) and photograph any injuries.  </a:t>
            </a:r>
          </a:p>
          <a:p>
            <a:pPr marL="800100" lvl="1"/>
            <a:r>
              <a:rPr lang="en-US" sz="1600" dirty="0" smtClean="0">
                <a:solidFill>
                  <a:schemeClr val="tx1"/>
                </a:solidFill>
                <a:latin typeface="Arial" panose="020B0604020202020204" pitchFamily="34" charset="0"/>
                <a:cs typeface="Arial" panose="020B0604020202020204" pitchFamily="34" charset="0"/>
              </a:rPr>
              <a:t>Even if the person doesn’t want to participate in a criminal or University investigation now, they are encouraged to preserve evidence in case they change their mind in the future.  </a:t>
            </a:r>
          </a:p>
        </p:txBody>
      </p:sp>
    </p:spTree>
    <p:extLst>
      <p:ext uri="{BB962C8B-B14F-4D97-AF65-F5344CB8AC3E}">
        <p14:creationId xmlns:p14="http://schemas.microsoft.com/office/powerpoint/2010/main" val="163508563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57072" y="227074"/>
            <a:ext cx="6629728" cy="914400"/>
          </a:xfrm>
        </p:spPr>
        <p:txBody>
          <a:bodyPr/>
          <a:lstStyle/>
          <a:p>
            <a:r>
              <a:rPr lang="en-US" sz="4000" dirty="0" smtClean="0"/>
              <a:t>How to Respond</a:t>
            </a:r>
            <a:endParaRPr lang="en-US" sz="4000" dirty="0"/>
          </a:p>
        </p:txBody>
      </p:sp>
      <p:sp>
        <p:nvSpPr>
          <p:cNvPr id="3" name="Content Placeholder 2"/>
          <p:cNvSpPr>
            <a:spLocks noGrp="1"/>
          </p:cNvSpPr>
          <p:nvPr>
            <p:ph idx="1"/>
          </p:nvPr>
        </p:nvSpPr>
        <p:spPr>
          <a:xfrm>
            <a:off x="2057072" y="1406168"/>
            <a:ext cx="6629728" cy="4016063"/>
          </a:xfrm>
        </p:spPr>
        <p:txBody>
          <a:bodyPr>
            <a:noAutofit/>
          </a:bodyPr>
          <a:lstStyle/>
          <a:p>
            <a:pPr marL="400050"/>
            <a:r>
              <a:rPr lang="en-US" sz="1600" dirty="0" smtClean="0">
                <a:latin typeface="Arial" panose="020B0604020202020204" pitchFamily="34" charset="0"/>
                <a:cs typeface="Arial" panose="020B0604020202020204" pitchFamily="34" charset="0"/>
              </a:rPr>
              <a:t>Inform the person of their right to file a criminal complaint and/or seek an order of protection, no contact order, or other similar lawful order.</a:t>
            </a:r>
          </a:p>
          <a:p>
            <a:pPr marL="800100" lvl="1"/>
            <a:r>
              <a:rPr lang="en-US" sz="1600" dirty="0">
                <a:latin typeface="Arial" panose="020B0604020202020204" pitchFamily="34" charset="0"/>
                <a:cs typeface="Arial" panose="020B0604020202020204" pitchFamily="34" charset="0"/>
              </a:rPr>
              <a:t>If an order of protection (or other similar lawful order) exists, encourage the person to provide you or ISU Police with a copy.</a:t>
            </a:r>
          </a:p>
          <a:p>
            <a:pPr marL="400050">
              <a:spcBef>
                <a:spcPts val="1200"/>
              </a:spcBef>
            </a:pPr>
            <a:r>
              <a:rPr lang="en-US" sz="1600" dirty="0" smtClean="0">
                <a:latin typeface="Arial" panose="020B0604020202020204" pitchFamily="34" charset="0"/>
                <a:cs typeface="Arial" panose="020B0604020202020204" pitchFamily="34" charset="0"/>
              </a:rPr>
              <a:t>Inform the person that the University offers a variety of protective and support measures to assist students and employees.</a:t>
            </a:r>
          </a:p>
          <a:p>
            <a:pPr marL="800100" lvl="1"/>
            <a:r>
              <a:rPr lang="en-US" sz="1600" dirty="0" smtClean="0">
                <a:solidFill>
                  <a:schemeClr val="tx1"/>
                </a:solidFill>
                <a:latin typeface="Arial" panose="020B0604020202020204" pitchFamily="34" charset="0"/>
                <a:cs typeface="Arial" panose="020B0604020202020204" pitchFamily="34" charset="0"/>
              </a:rPr>
              <a:t>Employees </a:t>
            </a:r>
            <a:r>
              <a:rPr lang="en-US" sz="1600" dirty="0" smtClean="0">
                <a:latin typeface="Arial" panose="020B0604020202020204" pitchFamily="34" charset="0"/>
                <a:cs typeface="Arial" panose="020B0604020202020204" pitchFamily="34" charset="0"/>
              </a:rPr>
              <a:t>can make requests by contacting the </a:t>
            </a:r>
            <a:r>
              <a:rPr lang="en-US" sz="1600" dirty="0" smtClean="0">
                <a:latin typeface="Arial" panose="020B0604020202020204" pitchFamily="34" charset="0"/>
                <a:cs typeface="Arial" panose="020B0604020202020204" pitchFamily="34" charset="0"/>
                <a:hlinkClick r:id="rId2"/>
              </a:rPr>
              <a:t>Office of Equal Opportunity and Access</a:t>
            </a:r>
            <a:r>
              <a:rPr lang="en-US" sz="1600" dirty="0" smtClean="0">
                <a:latin typeface="Arial" panose="020B0604020202020204" pitchFamily="34" charset="0"/>
                <a:cs typeface="Arial" panose="020B0604020202020204" pitchFamily="34" charset="0"/>
              </a:rPr>
              <a:t> (OEOA).</a:t>
            </a:r>
          </a:p>
          <a:p>
            <a:pPr marL="800100" lvl="1"/>
            <a:r>
              <a:rPr lang="en-US" sz="1600" dirty="0" smtClean="0">
                <a:latin typeface="Arial" panose="020B0604020202020204" pitchFamily="34" charset="0"/>
                <a:cs typeface="Arial" panose="020B0604020202020204" pitchFamily="34" charset="0"/>
              </a:rPr>
              <a:t>Students can make requests by contacting the </a:t>
            </a:r>
            <a:r>
              <a:rPr lang="en-US" sz="1600" dirty="0" smtClean="0">
                <a:latin typeface="Arial" panose="020B0604020202020204" pitchFamily="34" charset="0"/>
                <a:cs typeface="Arial" panose="020B0604020202020204" pitchFamily="34" charset="0"/>
                <a:hlinkClick r:id="rId3"/>
              </a:rPr>
              <a:t>Student Affairs Title IX office</a:t>
            </a:r>
            <a:endParaRPr lang="en-US" sz="16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5483167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57070" y="130258"/>
            <a:ext cx="7086930" cy="727995"/>
          </a:xfrm>
        </p:spPr>
        <p:txBody>
          <a:bodyPr/>
          <a:lstStyle/>
          <a:p>
            <a:r>
              <a:rPr lang="en-US" sz="3200" dirty="0" smtClean="0"/>
              <a:t>How to respond: Confidentiality</a:t>
            </a:r>
            <a:endParaRPr lang="en-US" sz="3200" dirty="0"/>
          </a:p>
        </p:txBody>
      </p:sp>
      <p:sp>
        <p:nvSpPr>
          <p:cNvPr id="3" name="Content Placeholder 2"/>
          <p:cNvSpPr>
            <a:spLocks noGrp="1"/>
          </p:cNvSpPr>
          <p:nvPr>
            <p:ph idx="1"/>
          </p:nvPr>
        </p:nvSpPr>
        <p:spPr>
          <a:xfrm>
            <a:off x="2057071" y="994632"/>
            <a:ext cx="6629728" cy="3148267"/>
          </a:xfrm>
        </p:spPr>
        <p:txBody>
          <a:bodyPr>
            <a:noAutofit/>
          </a:bodyPr>
          <a:lstStyle/>
          <a:p>
            <a:pPr marL="0" indent="0">
              <a:spcBef>
                <a:spcPts val="0"/>
              </a:spcBef>
              <a:spcAft>
                <a:spcPts val="600"/>
              </a:spcAft>
              <a:buNone/>
            </a:pPr>
            <a:r>
              <a:rPr lang="en-US" sz="1400" dirty="0" smtClean="0">
                <a:solidFill>
                  <a:schemeClr val="tx1"/>
                </a:solidFill>
                <a:latin typeface="Arial" panose="020B0604020202020204" pitchFamily="34" charset="0"/>
                <a:cs typeface="Arial" panose="020B0604020202020204" pitchFamily="34" charset="0"/>
              </a:rPr>
              <a:t>As a Responsible Employee you are required to report crimes, incidents, and potential sexual harassment, even if the individual:</a:t>
            </a:r>
          </a:p>
          <a:p>
            <a:pPr>
              <a:spcBef>
                <a:spcPts val="0"/>
              </a:spcBef>
              <a:spcAft>
                <a:spcPts val="600"/>
              </a:spcAft>
            </a:pPr>
            <a:r>
              <a:rPr lang="en-US" sz="1400" dirty="0" smtClean="0">
                <a:solidFill>
                  <a:schemeClr val="tx1"/>
                </a:solidFill>
                <a:latin typeface="Arial" panose="020B0604020202020204" pitchFamily="34" charset="0"/>
                <a:cs typeface="Arial" panose="020B0604020202020204" pitchFamily="34" charset="0"/>
              </a:rPr>
              <a:t>Asks you to keep it confidential</a:t>
            </a:r>
          </a:p>
          <a:p>
            <a:pPr>
              <a:spcBef>
                <a:spcPts val="0"/>
              </a:spcBef>
              <a:spcAft>
                <a:spcPts val="600"/>
              </a:spcAft>
            </a:pPr>
            <a:r>
              <a:rPr lang="en-US" sz="1400" dirty="0" smtClean="0">
                <a:solidFill>
                  <a:schemeClr val="tx1"/>
                </a:solidFill>
                <a:latin typeface="Arial" panose="020B0604020202020204" pitchFamily="34" charset="0"/>
                <a:cs typeface="Arial" panose="020B0604020202020204" pitchFamily="34" charset="0"/>
              </a:rPr>
              <a:t>Says they don’t want their name disclosed</a:t>
            </a:r>
          </a:p>
          <a:p>
            <a:pPr>
              <a:spcBef>
                <a:spcPts val="0"/>
              </a:spcBef>
              <a:spcAft>
                <a:spcPts val="600"/>
              </a:spcAft>
            </a:pPr>
            <a:r>
              <a:rPr lang="en-US" sz="1400" dirty="0" smtClean="0">
                <a:solidFill>
                  <a:schemeClr val="tx1"/>
                </a:solidFill>
                <a:latin typeface="Arial" panose="020B0604020202020204" pitchFamily="34" charset="0"/>
                <a:cs typeface="Arial" panose="020B0604020202020204" pitchFamily="34" charset="0"/>
              </a:rPr>
              <a:t>Says they don’t want the University to investigate or take disciplinary action</a:t>
            </a:r>
          </a:p>
          <a:p>
            <a:pPr marL="0" indent="0">
              <a:lnSpc>
                <a:spcPct val="120000"/>
              </a:lnSpc>
              <a:spcBef>
                <a:spcPts val="600"/>
              </a:spcBef>
              <a:spcAft>
                <a:spcPts val="600"/>
              </a:spcAft>
              <a:buNone/>
            </a:pPr>
            <a:r>
              <a:rPr lang="en-US" sz="1400" b="1" dirty="0" smtClean="0">
                <a:solidFill>
                  <a:schemeClr val="tx1"/>
                </a:solidFill>
                <a:latin typeface="Arial" panose="020B0604020202020204" pitchFamily="34" charset="0"/>
                <a:cs typeface="Arial" panose="020B0604020202020204" pitchFamily="34" charset="0"/>
              </a:rPr>
              <a:t>Tell the individual:</a:t>
            </a:r>
          </a:p>
          <a:p>
            <a:pPr>
              <a:lnSpc>
                <a:spcPct val="120000"/>
              </a:lnSpc>
              <a:spcBef>
                <a:spcPts val="0"/>
              </a:spcBef>
              <a:spcAft>
                <a:spcPts val="600"/>
              </a:spcAft>
            </a:pPr>
            <a:r>
              <a:rPr lang="en-US" sz="1400" dirty="0">
                <a:solidFill>
                  <a:schemeClr val="tx1"/>
                </a:solidFill>
                <a:latin typeface="Arial" panose="020B0604020202020204" pitchFamily="34" charset="0"/>
                <a:cs typeface="Arial" panose="020B0604020202020204" pitchFamily="34" charset="0"/>
              </a:rPr>
              <a:t>You are required to report the incident and cannot promise confidentiality.</a:t>
            </a:r>
          </a:p>
          <a:p>
            <a:pPr>
              <a:lnSpc>
                <a:spcPct val="120000"/>
              </a:lnSpc>
              <a:spcBef>
                <a:spcPts val="0"/>
              </a:spcBef>
              <a:spcAft>
                <a:spcPts val="600"/>
              </a:spcAft>
            </a:pPr>
            <a:r>
              <a:rPr lang="en-US" sz="1400" dirty="0">
                <a:solidFill>
                  <a:schemeClr val="tx1"/>
                </a:solidFill>
                <a:latin typeface="Arial" panose="020B0604020202020204" pitchFamily="34" charset="0"/>
                <a:cs typeface="Arial" panose="020B0604020202020204" pitchFamily="34" charset="0"/>
              </a:rPr>
              <a:t>The individual will be contacted by the University Title IX office to provide information, resources, and support.</a:t>
            </a:r>
          </a:p>
          <a:p>
            <a:pPr marL="0" indent="0">
              <a:lnSpc>
                <a:spcPct val="120000"/>
              </a:lnSpc>
              <a:spcBef>
                <a:spcPts val="0"/>
              </a:spcBef>
              <a:spcAft>
                <a:spcPts val="600"/>
              </a:spcAft>
              <a:buNone/>
            </a:pPr>
            <a:r>
              <a:rPr lang="en-US" sz="1400" dirty="0" smtClean="0">
                <a:solidFill>
                  <a:schemeClr val="tx1"/>
                </a:solidFill>
                <a:latin typeface="Arial" panose="020B0604020202020204" pitchFamily="34" charset="0"/>
                <a:cs typeface="Arial" panose="020B0604020202020204" pitchFamily="34" charset="0"/>
              </a:rPr>
              <a:t>More information is available by contacting:</a:t>
            </a:r>
          </a:p>
          <a:p>
            <a:pPr>
              <a:lnSpc>
                <a:spcPct val="120000"/>
              </a:lnSpc>
              <a:spcBef>
                <a:spcPts val="0"/>
              </a:spcBef>
              <a:spcAft>
                <a:spcPts val="600"/>
              </a:spcAft>
            </a:pPr>
            <a:endParaRPr lang="en-US" sz="1400" dirty="0" smtClean="0">
              <a:solidFill>
                <a:schemeClr val="tx1"/>
              </a:solidFill>
              <a:latin typeface="Arial" panose="020B0604020202020204" pitchFamily="34" charset="0"/>
              <a:cs typeface="Arial" panose="020B0604020202020204" pitchFamily="34" charset="0"/>
            </a:endParaRPr>
          </a:p>
          <a:p>
            <a:pPr>
              <a:lnSpc>
                <a:spcPct val="120000"/>
              </a:lnSpc>
              <a:spcBef>
                <a:spcPts val="0"/>
              </a:spcBef>
              <a:spcAft>
                <a:spcPts val="600"/>
              </a:spcAft>
            </a:pPr>
            <a:endParaRPr lang="en-US" sz="1400" dirty="0"/>
          </a:p>
        </p:txBody>
      </p:sp>
      <p:graphicFrame>
        <p:nvGraphicFramePr>
          <p:cNvPr id="4" name="Table 3"/>
          <p:cNvGraphicFramePr>
            <a:graphicFrameLocks noGrp="1"/>
          </p:cNvGraphicFramePr>
          <p:nvPr>
            <p:extLst>
              <p:ext uri="{D42A27DB-BD31-4B8C-83A1-F6EECF244321}">
                <p14:modId xmlns:p14="http://schemas.microsoft.com/office/powerpoint/2010/main" val="2540257431"/>
              </p:ext>
            </p:extLst>
          </p:nvPr>
        </p:nvGraphicFramePr>
        <p:xfrm>
          <a:off x="2147143" y="4146934"/>
          <a:ext cx="6569242" cy="1419677"/>
        </p:xfrm>
        <a:graphic>
          <a:graphicData uri="http://schemas.openxmlformats.org/drawingml/2006/table">
            <a:tbl>
              <a:tblPr firstRow="1" firstCol="1" bandRow="1">
                <a:tableStyleId>{5C22544A-7EE6-4342-B048-85BDC9FD1C3A}</a:tableStyleId>
              </a:tblPr>
              <a:tblGrid>
                <a:gridCol w="3284621">
                  <a:extLst>
                    <a:ext uri="{9D8B030D-6E8A-4147-A177-3AD203B41FA5}">
                      <a16:colId xmlns:a16="http://schemas.microsoft.com/office/drawing/2014/main" val="2213626946"/>
                    </a:ext>
                  </a:extLst>
                </a:gridCol>
                <a:gridCol w="3284621">
                  <a:extLst>
                    <a:ext uri="{9D8B030D-6E8A-4147-A177-3AD203B41FA5}">
                      <a16:colId xmlns:a16="http://schemas.microsoft.com/office/drawing/2014/main" val="2051157647"/>
                    </a:ext>
                  </a:extLst>
                </a:gridCol>
              </a:tblGrid>
              <a:tr h="1419677">
                <a:tc>
                  <a:txBody>
                    <a:bodyPr/>
                    <a:lstStyle/>
                    <a:p>
                      <a:pPr marL="0" marR="0">
                        <a:lnSpc>
                          <a:spcPct val="107000"/>
                        </a:lnSpc>
                        <a:spcBef>
                          <a:spcPts val="1200"/>
                        </a:spcBef>
                        <a:spcAft>
                          <a:spcPts val="0"/>
                        </a:spcAft>
                      </a:pPr>
                      <a:r>
                        <a:rPr lang="en-US" sz="1200" dirty="0" smtClean="0">
                          <a:solidFill>
                            <a:schemeClr val="tx1"/>
                          </a:solidFill>
                          <a:effectLst/>
                          <a:latin typeface="Arial" panose="020B0604020202020204" pitchFamily="34" charset="0"/>
                          <a:cs typeface="Arial" panose="020B0604020202020204" pitchFamily="34" charset="0"/>
                        </a:rPr>
                        <a:t>Interim </a:t>
                      </a:r>
                      <a:r>
                        <a:rPr lang="en-US" sz="1200" dirty="0">
                          <a:solidFill>
                            <a:schemeClr val="tx1"/>
                          </a:solidFill>
                          <a:effectLst/>
                          <a:latin typeface="Arial" panose="020B0604020202020204" pitchFamily="34" charset="0"/>
                          <a:cs typeface="Arial" panose="020B0604020202020204" pitchFamily="34" charset="0"/>
                        </a:rPr>
                        <a:t>Title IX Coordinator</a:t>
                      </a:r>
                      <a:endParaRPr lang="en-US" sz="1100" dirty="0">
                        <a:solidFill>
                          <a:schemeClr val="tx1"/>
                        </a:solidFill>
                        <a:effectLst/>
                        <a:latin typeface="Arial" panose="020B0604020202020204" pitchFamily="34" charset="0"/>
                        <a:cs typeface="Arial" panose="020B0604020202020204" pitchFamily="34" charset="0"/>
                      </a:endParaRPr>
                    </a:p>
                    <a:p>
                      <a:pPr marL="0" marR="0">
                        <a:lnSpc>
                          <a:spcPct val="107000"/>
                        </a:lnSpc>
                        <a:spcBef>
                          <a:spcPts val="0"/>
                        </a:spcBef>
                        <a:spcAft>
                          <a:spcPts val="0"/>
                        </a:spcAft>
                      </a:pPr>
                      <a:r>
                        <a:rPr lang="en-US" sz="1200" dirty="0">
                          <a:solidFill>
                            <a:schemeClr val="tx1"/>
                          </a:solidFill>
                          <a:effectLst/>
                          <a:latin typeface="Arial" panose="020B0604020202020204" pitchFamily="34" charset="0"/>
                          <a:cs typeface="Arial" panose="020B0604020202020204" pitchFamily="34" charset="0"/>
                        </a:rPr>
                        <a:t>Mboka Mwilambwe</a:t>
                      </a:r>
                      <a:endParaRPr lang="en-US" sz="1100" dirty="0">
                        <a:solidFill>
                          <a:schemeClr val="tx1"/>
                        </a:solidFill>
                        <a:effectLst/>
                        <a:latin typeface="Arial" panose="020B0604020202020204" pitchFamily="34" charset="0"/>
                        <a:cs typeface="Arial" panose="020B0604020202020204" pitchFamily="34" charset="0"/>
                      </a:endParaRPr>
                    </a:p>
                    <a:p>
                      <a:pPr marL="0" marR="0">
                        <a:lnSpc>
                          <a:spcPct val="107000"/>
                        </a:lnSpc>
                        <a:spcBef>
                          <a:spcPts val="0"/>
                        </a:spcBef>
                        <a:spcAft>
                          <a:spcPts val="0"/>
                        </a:spcAft>
                      </a:pPr>
                      <a:r>
                        <a:rPr lang="en-US" sz="1200" dirty="0">
                          <a:solidFill>
                            <a:schemeClr val="tx1"/>
                          </a:solidFill>
                          <a:effectLst/>
                          <a:latin typeface="Arial" panose="020B0604020202020204" pitchFamily="34" charset="0"/>
                          <a:cs typeface="Arial" panose="020B0604020202020204" pitchFamily="34" charset="0"/>
                        </a:rPr>
                        <a:t>Hovey Hall, Room 208</a:t>
                      </a:r>
                      <a:endParaRPr lang="en-US" sz="1100" dirty="0">
                        <a:solidFill>
                          <a:schemeClr val="tx1"/>
                        </a:solidFill>
                        <a:effectLst/>
                        <a:latin typeface="Arial" panose="020B0604020202020204" pitchFamily="34" charset="0"/>
                        <a:cs typeface="Arial" panose="020B0604020202020204" pitchFamily="34" charset="0"/>
                      </a:endParaRPr>
                    </a:p>
                    <a:p>
                      <a:pPr marL="0" marR="0">
                        <a:lnSpc>
                          <a:spcPct val="107000"/>
                        </a:lnSpc>
                        <a:spcBef>
                          <a:spcPts val="0"/>
                        </a:spcBef>
                        <a:spcAft>
                          <a:spcPts val="0"/>
                        </a:spcAft>
                      </a:pPr>
                      <a:r>
                        <a:rPr lang="en-US" sz="1200" dirty="0">
                          <a:solidFill>
                            <a:schemeClr val="tx1"/>
                          </a:solidFill>
                          <a:effectLst/>
                          <a:latin typeface="Arial" panose="020B0604020202020204" pitchFamily="34" charset="0"/>
                          <a:cs typeface="Arial" panose="020B0604020202020204" pitchFamily="34" charset="0"/>
                        </a:rPr>
                        <a:t>(309) 438-3383</a:t>
                      </a:r>
                      <a:endParaRPr lang="en-US" sz="1100" dirty="0">
                        <a:solidFill>
                          <a:schemeClr val="tx1"/>
                        </a:solidFill>
                        <a:effectLst/>
                        <a:latin typeface="Arial" panose="020B0604020202020204" pitchFamily="34" charset="0"/>
                        <a:cs typeface="Arial" panose="020B0604020202020204" pitchFamily="34" charset="0"/>
                      </a:endParaRPr>
                    </a:p>
                    <a:p>
                      <a:pPr marL="0" marR="0">
                        <a:lnSpc>
                          <a:spcPct val="107000"/>
                        </a:lnSpc>
                        <a:spcBef>
                          <a:spcPts val="0"/>
                        </a:spcBef>
                        <a:spcAft>
                          <a:spcPts val="0"/>
                        </a:spcAft>
                      </a:pPr>
                      <a:r>
                        <a:rPr lang="en-US" sz="1100" b="0" u="sng" dirty="0" smtClean="0">
                          <a:solidFill>
                            <a:schemeClr val="tx1"/>
                          </a:solidFill>
                          <a:effectLst/>
                          <a:latin typeface="Arial" panose="020B0604020202020204" pitchFamily="34" charset="0"/>
                          <a:cs typeface="Arial" panose="020B0604020202020204" pitchFamily="34" charset="0"/>
                          <a:hlinkClick r:id="rId2"/>
                        </a:rPr>
                        <a:t>EqualOpportunity@IllinoisState.edu</a:t>
                      </a:r>
                      <a:endParaRPr lang="en-US" sz="1100" b="0" u="sng" dirty="0" smtClean="0">
                        <a:solidFill>
                          <a:schemeClr val="tx1"/>
                        </a:solidFill>
                        <a:effectLst/>
                        <a:latin typeface="Arial" panose="020B0604020202020204" pitchFamily="34" charset="0"/>
                        <a:cs typeface="Arial" panose="020B0604020202020204" pitchFamily="34" charset="0"/>
                      </a:endParaRPr>
                    </a:p>
                    <a:p>
                      <a:pPr marL="0" marR="0" lvl="0" indent="0" algn="l" defTabSz="457200" rtl="0" eaLnBrk="1" fontAlgn="auto" latinLnBrk="0" hangingPunct="1">
                        <a:lnSpc>
                          <a:spcPct val="107000"/>
                        </a:lnSpc>
                        <a:spcBef>
                          <a:spcPts val="0"/>
                        </a:spcBef>
                        <a:spcAft>
                          <a:spcPts val="0"/>
                        </a:spcAft>
                        <a:buClrTx/>
                        <a:buSzTx/>
                        <a:buFontTx/>
                        <a:buNone/>
                        <a:tabLst/>
                        <a:defRPr/>
                      </a:pPr>
                      <a:r>
                        <a:rPr lang="en-US" sz="1100" b="0" i="1" dirty="0" smtClean="0">
                          <a:solidFill>
                            <a:schemeClr val="tx1"/>
                          </a:solidFill>
                          <a:latin typeface="Arial" panose="020B0604020202020204" pitchFamily="34" charset="0"/>
                          <a:cs typeface="Arial" panose="020B0604020202020204" pitchFamily="34" charset="0"/>
                          <a:hlinkClick r:id="rId3"/>
                        </a:rPr>
                        <a:t>http://equalopportunity.illinoisstate.edu/</a:t>
                      </a:r>
                      <a:endParaRPr lang="en-US" sz="1100" b="0" i="1" dirty="0" smtClean="0">
                        <a:solidFill>
                          <a:schemeClr val="tx1"/>
                        </a:solidFill>
                        <a:latin typeface="Arial" panose="020B0604020202020204" pitchFamily="34" charset="0"/>
                        <a:cs typeface="Arial" panose="020B0604020202020204" pitchFamily="34" charset="0"/>
                      </a:endParaRPr>
                    </a:p>
                  </a:txBody>
                  <a:tcPr marL="68580" marR="68580" marT="0" marB="0" anchor="ctr">
                    <a:noFill/>
                  </a:tcPr>
                </a:tc>
                <a:tc>
                  <a:txBody>
                    <a:bodyPr/>
                    <a:lstStyle/>
                    <a:p>
                      <a:pPr marL="0" marR="0">
                        <a:lnSpc>
                          <a:spcPct val="107000"/>
                        </a:lnSpc>
                        <a:spcBef>
                          <a:spcPts val="0"/>
                        </a:spcBef>
                        <a:spcAft>
                          <a:spcPts val="0"/>
                        </a:spcAft>
                      </a:pPr>
                      <a:r>
                        <a:rPr lang="en-US" sz="1200" dirty="0">
                          <a:solidFill>
                            <a:schemeClr val="tx1"/>
                          </a:solidFill>
                          <a:effectLst/>
                          <a:latin typeface="Arial" panose="020B0604020202020204" pitchFamily="34" charset="0"/>
                          <a:cs typeface="Arial" panose="020B0604020202020204" pitchFamily="34" charset="0"/>
                        </a:rPr>
                        <a:t>Deputy Title IX Coordinator</a:t>
                      </a:r>
                      <a:endParaRPr lang="en-US" sz="1100" dirty="0">
                        <a:solidFill>
                          <a:schemeClr val="tx1"/>
                        </a:solidFill>
                        <a:effectLst/>
                        <a:latin typeface="Arial" panose="020B0604020202020204" pitchFamily="34" charset="0"/>
                        <a:cs typeface="Arial" panose="020B0604020202020204" pitchFamily="34" charset="0"/>
                      </a:endParaRPr>
                    </a:p>
                    <a:p>
                      <a:pPr marL="0" marR="0">
                        <a:lnSpc>
                          <a:spcPct val="107000"/>
                        </a:lnSpc>
                        <a:spcBef>
                          <a:spcPts val="0"/>
                        </a:spcBef>
                        <a:spcAft>
                          <a:spcPts val="0"/>
                        </a:spcAft>
                      </a:pPr>
                      <a:r>
                        <a:rPr lang="en-US" sz="1200" dirty="0">
                          <a:solidFill>
                            <a:schemeClr val="tx1"/>
                          </a:solidFill>
                          <a:effectLst/>
                          <a:latin typeface="Arial" panose="020B0604020202020204" pitchFamily="34" charset="0"/>
                          <a:cs typeface="Arial" panose="020B0604020202020204" pitchFamily="34" charset="0"/>
                        </a:rPr>
                        <a:t>Ashley Fritz</a:t>
                      </a:r>
                      <a:endParaRPr lang="en-US" sz="1100" dirty="0">
                        <a:solidFill>
                          <a:schemeClr val="tx1"/>
                        </a:solidFill>
                        <a:effectLst/>
                        <a:latin typeface="Arial" panose="020B0604020202020204" pitchFamily="34" charset="0"/>
                        <a:cs typeface="Arial" panose="020B0604020202020204" pitchFamily="34" charset="0"/>
                      </a:endParaRPr>
                    </a:p>
                    <a:p>
                      <a:pPr marL="0" marR="0">
                        <a:lnSpc>
                          <a:spcPct val="107000"/>
                        </a:lnSpc>
                        <a:spcBef>
                          <a:spcPts val="0"/>
                        </a:spcBef>
                        <a:spcAft>
                          <a:spcPts val="0"/>
                        </a:spcAft>
                      </a:pPr>
                      <a:r>
                        <a:rPr lang="en-US" sz="1200" dirty="0">
                          <a:solidFill>
                            <a:schemeClr val="tx1"/>
                          </a:solidFill>
                          <a:effectLst/>
                          <a:latin typeface="Arial" panose="020B0604020202020204" pitchFamily="34" charset="0"/>
                          <a:cs typeface="Arial" panose="020B0604020202020204" pitchFamily="34" charset="0"/>
                        </a:rPr>
                        <a:t>Bone Student Center, Room 144</a:t>
                      </a:r>
                      <a:endParaRPr lang="en-US" sz="1100" dirty="0">
                        <a:solidFill>
                          <a:schemeClr val="tx1"/>
                        </a:solidFill>
                        <a:effectLst/>
                        <a:latin typeface="Arial" panose="020B0604020202020204" pitchFamily="34" charset="0"/>
                        <a:cs typeface="Arial" panose="020B0604020202020204" pitchFamily="34" charset="0"/>
                      </a:endParaRPr>
                    </a:p>
                    <a:p>
                      <a:pPr marL="0" marR="0">
                        <a:lnSpc>
                          <a:spcPct val="107000"/>
                        </a:lnSpc>
                        <a:spcBef>
                          <a:spcPts val="0"/>
                        </a:spcBef>
                        <a:spcAft>
                          <a:spcPts val="0"/>
                        </a:spcAft>
                      </a:pPr>
                      <a:r>
                        <a:rPr lang="en-US" sz="1200" dirty="0">
                          <a:solidFill>
                            <a:schemeClr val="tx1"/>
                          </a:solidFill>
                          <a:effectLst/>
                          <a:latin typeface="Arial" panose="020B0604020202020204" pitchFamily="34" charset="0"/>
                          <a:cs typeface="Arial" panose="020B0604020202020204" pitchFamily="34" charset="0"/>
                        </a:rPr>
                        <a:t>(309) 438-5411</a:t>
                      </a:r>
                      <a:endParaRPr lang="en-US" sz="1100" dirty="0">
                        <a:solidFill>
                          <a:schemeClr val="tx1"/>
                        </a:solidFill>
                        <a:effectLst/>
                        <a:latin typeface="Arial" panose="020B0604020202020204" pitchFamily="34" charset="0"/>
                        <a:cs typeface="Arial" panose="020B0604020202020204" pitchFamily="34" charset="0"/>
                      </a:endParaRPr>
                    </a:p>
                    <a:p>
                      <a:pPr marL="0" marR="0">
                        <a:lnSpc>
                          <a:spcPct val="107000"/>
                        </a:lnSpc>
                        <a:spcBef>
                          <a:spcPts val="0"/>
                        </a:spcBef>
                        <a:spcAft>
                          <a:spcPts val="0"/>
                        </a:spcAft>
                      </a:pPr>
                      <a:r>
                        <a:rPr lang="en-US" sz="1100" b="0" dirty="0" smtClean="0">
                          <a:solidFill>
                            <a:schemeClr val="tx1"/>
                          </a:solidFill>
                          <a:effectLst/>
                          <a:latin typeface="Arial" panose="020B0604020202020204" pitchFamily="34" charset="0"/>
                          <a:cs typeface="Arial" panose="020B0604020202020204" pitchFamily="34" charset="0"/>
                          <a:hlinkClick r:id="rId4"/>
                        </a:rPr>
                        <a:t>amfrit1@</a:t>
                      </a:r>
                      <a:r>
                        <a:rPr lang="en-US" sz="1200" b="0" dirty="0" smtClean="0">
                          <a:solidFill>
                            <a:schemeClr val="tx1"/>
                          </a:solidFill>
                          <a:effectLst/>
                          <a:latin typeface="Arial" panose="020B0604020202020204" pitchFamily="34" charset="0"/>
                          <a:cs typeface="Arial" panose="020B0604020202020204" pitchFamily="34" charset="0"/>
                          <a:hlinkClick r:id="rId4"/>
                        </a:rPr>
                        <a:t>ilstu.edu</a:t>
                      </a:r>
                      <a:endParaRPr lang="en-US" sz="1200" b="0" dirty="0" smtClean="0">
                        <a:solidFill>
                          <a:schemeClr val="tx1"/>
                        </a:solidFill>
                        <a:effectLst/>
                        <a:latin typeface="Arial" panose="020B0604020202020204" pitchFamily="34" charset="0"/>
                        <a:cs typeface="Arial" panose="020B0604020202020204" pitchFamily="34" charset="0"/>
                      </a:endParaRPr>
                    </a:p>
                    <a:p>
                      <a:pPr marL="0" marR="0" lvl="0" indent="0" algn="l" defTabSz="457200" rtl="0" eaLnBrk="1" fontAlgn="auto" latinLnBrk="0" hangingPunct="1">
                        <a:lnSpc>
                          <a:spcPct val="107000"/>
                        </a:lnSpc>
                        <a:spcBef>
                          <a:spcPts val="0"/>
                        </a:spcBef>
                        <a:spcAft>
                          <a:spcPts val="0"/>
                        </a:spcAft>
                        <a:buClrTx/>
                        <a:buSzTx/>
                        <a:buFontTx/>
                        <a:buNone/>
                        <a:tabLst/>
                        <a:defRPr/>
                      </a:pPr>
                      <a:r>
                        <a:rPr lang="en-US" sz="1100" b="0" i="1" dirty="0" smtClean="0">
                          <a:solidFill>
                            <a:schemeClr val="tx1"/>
                          </a:solidFill>
                          <a:latin typeface="Arial" panose="020B0604020202020204" pitchFamily="34" charset="0"/>
                          <a:cs typeface="Arial" panose="020B0604020202020204" pitchFamily="34" charset="0"/>
                          <a:hlinkClick r:id="rId5"/>
                        </a:rPr>
                        <a:t>www.titleix.illinoisstate.edu</a:t>
                      </a:r>
                      <a:r>
                        <a:rPr lang="en-US" sz="1100" b="0" i="1" dirty="0" smtClean="0">
                          <a:solidFill>
                            <a:schemeClr val="tx1"/>
                          </a:solidFill>
                          <a:latin typeface="Arial" panose="020B0604020202020204" pitchFamily="34" charset="0"/>
                          <a:cs typeface="Arial" panose="020B0604020202020204" pitchFamily="34" charset="0"/>
                        </a:rPr>
                        <a:t> </a:t>
                      </a:r>
                    </a:p>
                  </a:txBody>
                  <a:tcPr marL="68580" marR="68580" marT="0" marB="0" anchor="ctr">
                    <a:noFill/>
                  </a:tcPr>
                </a:tc>
                <a:extLst>
                  <a:ext uri="{0D108BD9-81ED-4DB2-BD59-A6C34878D82A}">
                    <a16:rowId xmlns:a16="http://schemas.microsoft.com/office/drawing/2014/main" val="2701531225"/>
                  </a:ext>
                </a:extLst>
              </a:tr>
            </a:tbl>
          </a:graphicData>
        </a:graphic>
      </p:graphicFrame>
    </p:spTree>
    <p:extLst>
      <p:ext uri="{BB962C8B-B14F-4D97-AF65-F5344CB8AC3E}">
        <p14:creationId xmlns:p14="http://schemas.microsoft.com/office/powerpoint/2010/main" val="152561864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9275" y="272459"/>
            <a:ext cx="6857526" cy="980546"/>
          </a:xfrm>
        </p:spPr>
        <p:txBody>
          <a:bodyPr>
            <a:noAutofit/>
          </a:bodyPr>
          <a:lstStyle/>
          <a:p>
            <a:r>
              <a:rPr lang="en-US" sz="3600" dirty="0" smtClean="0"/>
              <a:t>How to Report</a:t>
            </a:r>
            <a:endParaRPr lang="en-US" sz="3600" dirty="0"/>
          </a:p>
        </p:txBody>
      </p:sp>
      <p:sp>
        <p:nvSpPr>
          <p:cNvPr id="4" name="TextBox 3"/>
          <p:cNvSpPr txBox="1"/>
          <p:nvPr/>
        </p:nvSpPr>
        <p:spPr>
          <a:xfrm>
            <a:off x="1918524" y="1389697"/>
            <a:ext cx="6521492" cy="3677930"/>
          </a:xfrm>
          <a:prstGeom prst="rect">
            <a:avLst/>
          </a:prstGeom>
          <a:noFill/>
        </p:spPr>
        <p:txBody>
          <a:bodyPr wrap="square" rtlCol="0">
            <a:spAutoFit/>
          </a:bodyPr>
          <a:lstStyle/>
          <a:p>
            <a:r>
              <a:rPr lang="en-US" sz="1600" b="1" dirty="0" smtClean="0">
                <a:latin typeface="Arial" panose="020B0604020202020204" pitchFamily="34" charset="0"/>
                <a:cs typeface="Arial" panose="020B0604020202020204" pitchFamily="34" charset="0"/>
              </a:rPr>
              <a:t>Responsible Employees are mandated by law </a:t>
            </a:r>
            <a:r>
              <a:rPr lang="en-US" sz="1600" dirty="0" smtClean="0">
                <a:latin typeface="Arial" panose="020B0604020202020204" pitchFamily="34" charset="0"/>
                <a:cs typeface="Arial" panose="020B0604020202020204" pitchFamily="34" charset="0"/>
              </a:rPr>
              <a:t>to act on a reportable crime or incident that is made known to them, even if the information is shared in confidence. </a:t>
            </a:r>
          </a:p>
          <a:p>
            <a:endParaRPr lang="en-US" sz="1600" dirty="0">
              <a:latin typeface="Arial" panose="020B0604020202020204" pitchFamily="34" charset="0"/>
              <a:cs typeface="Arial" panose="020B0604020202020204" pitchFamily="34" charset="0"/>
            </a:endParaRPr>
          </a:p>
          <a:p>
            <a:pPr>
              <a:spcAft>
                <a:spcPts val="600"/>
              </a:spcAft>
            </a:pPr>
            <a:r>
              <a:rPr lang="en-US" sz="1600" b="1" dirty="0" smtClean="0">
                <a:solidFill>
                  <a:srgbClr val="FF0000"/>
                </a:solidFill>
                <a:latin typeface="Arial" panose="020B0604020202020204" pitchFamily="34" charset="0"/>
                <a:cs typeface="Arial" panose="020B0604020202020204" pitchFamily="34" charset="0"/>
              </a:rPr>
              <a:t>What </a:t>
            </a:r>
            <a:r>
              <a:rPr lang="en-US" sz="1600" b="1" dirty="0">
                <a:solidFill>
                  <a:srgbClr val="FF0000"/>
                </a:solidFill>
                <a:latin typeface="Arial" panose="020B0604020202020204" pitchFamily="34" charset="0"/>
                <a:cs typeface="Arial" panose="020B0604020202020204" pitchFamily="34" charset="0"/>
              </a:rPr>
              <a:t>to Ask</a:t>
            </a:r>
          </a:p>
          <a:p>
            <a:pPr marL="285750" indent="-285750">
              <a:spcAft>
                <a:spcPts val="600"/>
              </a:spcAft>
              <a:buFont typeface="Arial"/>
              <a:buChar char="•"/>
            </a:pPr>
            <a:r>
              <a:rPr lang="en-US" sz="1600" dirty="0">
                <a:latin typeface="Arial" panose="020B0604020202020204" pitchFamily="34" charset="0"/>
                <a:cs typeface="Arial" panose="020B0604020202020204" pitchFamily="34" charset="0"/>
              </a:rPr>
              <a:t>What happened? </a:t>
            </a:r>
          </a:p>
          <a:p>
            <a:pPr marL="285750" indent="-285750">
              <a:spcAft>
                <a:spcPts val="600"/>
              </a:spcAft>
              <a:buFont typeface="Arial"/>
              <a:buChar char="•"/>
            </a:pPr>
            <a:r>
              <a:rPr lang="en-US" sz="1600" dirty="0">
                <a:latin typeface="Arial" panose="020B0604020202020204" pitchFamily="34" charset="0"/>
                <a:cs typeface="Arial" panose="020B0604020202020204" pitchFamily="34" charset="0"/>
              </a:rPr>
              <a:t>Who was involved? </a:t>
            </a:r>
          </a:p>
          <a:p>
            <a:pPr marL="285750" indent="-285750">
              <a:spcAft>
                <a:spcPts val="600"/>
              </a:spcAft>
              <a:buFont typeface="Arial"/>
              <a:buChar char="•"/>
            </a:pPr>
            <a:r>
              <a:rPr lang="en-US" sz="1600" dirty="0">
                <a:latin typeface="Arial" panose="020B0604020202020204" pitchFamily="34" charset="0"/>
                <a:cs typeface="Arial" panose="020B0604020202020204" pitchFamily="34" charset="0"/>
              </a:rPr>
              <a:t>When did the incident occur? </a:t>
            </a:r>
            <a:endParaRPr lang="en-US" sz="1600" dirty="0" smtClean="0">
              <a:latin typeface="Arial" panose="020B0604020202020204" pitchFamily="34" charset="0"/>
              <a:cs typeface="Arial" panose="020B0604020202020204" pitchFamily="34" charset="0"/>
            </a:endParaRPr>
          </a:p>
          <a:p>
            <a:pPr marL="285750" indent="-285750">
              <a:spcAft>
                <a:spcPts val="600"/>
              </a:spcAft>
              <a:buFont typeface="Arial"/>
              <a:buChar char="•"/>
            </a:pPr>
            <a:r>
              <a:rPr lang="en-US" sz="1600" dirty="0" smtClean="0">
                <a:latin typeface="Arial" panose="020B0604020202020204" pitchFamily="34" charset="0"/>
                <a:cs typeface="Arial" panose="020B0604020202020204" pitchFamily="34" charset="0"/>
              </a:rPr>
              <a:t>Was bias evident?</a:t>
            </a:r>
            <a:endParaRPr lang="en-US" sz="1600" dirty="0">
              <a:latin typeface="Arial" panose="020B0604020202020204" pitchFamily="34" charset="0"/>
              <a:cs typeface="Arial" panose="020B0604020202020204" pitchFamily="34" charset="0"/>
            </a:endParaRPr>
          </a:p>
          <a:p>
            <a:pPr marL="285750" indent="-285750">
              <a:buFont typeface="Arial"/>
              <a:buChar char="•"/>
            </a:pPr>
            <a:r>
              <a:rPr lang="en-US" sz="1600" dirty="0" smtClean="0">
                <a:latin typeface="Arial" panose="020B0604020202020204" pitchFamily="34" charset="0"/>
                <a:cs typeface="Arial" panose="020B0604020202020204" pitchFamily="34" charset="0"/>
              </a:rPr>
              <a:t>Where did the incident occur?</a:t>
            </a:r>
          </a:p>
          <a:p>
            <a:endParaRPr lang="en-US" sz="1600" dirty="0">
              <a:latin typeface="Arial" panose="020B0604020202020204" pitchFamily="34" charset="0"/>
              <a:cs typeface="Arial" panose="020B0604020202020204" pitchFamily="34" charset="0"/>
            </a:endParaRPr>
          </a:p>
          <a:p>
            <a:r>
              <a:rPr lang="en-US" sz="1600" dirty="0">
                <a:latin typeface="Arial" panose="020B0604020202020204" pitchFamily="34" charset="0"/>
                <a:cs typeface="Arial" panose="020B0604020202020204" pitchFamily="34" charset="0"/>
              </a:rPr>
              <a:t>Please gather this basic information to assist the University in responding to and investigating the report.</a:t>
            </a:r>
            <a:endParaRPr lang="en-US" sz="16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1829643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9274" y="375225"/>
            <a:ext cx="6857526" cy="546924"/>
          </a:xfrm>
        </p:spPr>
        <p:txBody>
          <a:bodyPr>
            <a:normAutofit fontScale="90000"/>
          </a:bodyPr>
          <a:lstStyle/>
          <a:p>
            <a:r>
              <a:rPr lang="en-US" dirty="0" smtClean="0"/>
              <a:t>Know Your Role</a:t>
            </a:r>
            <a:endParaRPr lang="en-US" dirty="0"/>
          </a:p>
        </p:txBody>
      </p:sp>
      <p:sp>
        <p:nvSpPr>
          <p:cNvPr id="4" name="TextBox 3"/>
          <p:cNvSpPr txBox="1"/>
          <p:nvPr/>
        </p:nvSpPr>
        <p:spPr>
          <a:xfrm>
            <a:off x="2165308" y="1148031"/>
            <a:ext cx="6521492" cy="4278094"/>
          </a:xfrm>
          <a:prstGeom prst="rect">
            <a:avLst/>
          </a:prstGeom>
          <a:noFill/>
        </p:spPr>
        <p:txBody>
          <a:bodyPr wrap="square" rtlCol="0">
            <a:spAutoFit/>
          </a:bodyPr>
          <a:lstStyle/>
          <a:p>
            <a:r>
              <a:rPr lang="en-US" sz="1400" dirty="0" smtClean="0">
                <a:latin typeface="Arial" panose="020B0604020202020204" pitchFamily="34" charset="0"/>
                <a:cs typeface="Arial" panose="020B0604020202020204" pitchFamily="34" charset="0"/>
              </a:rPr>
              <a:t>ISU personnel have a responsibility to help maintain the safety and security of the campus. It’s not only the right thing to do, it’s the law!</a:t>
            </a:r>
          </a:p>
          <a:p>
            <a:endParaRPr lang="en-US" sz="1400" dirty="0">
              <a:latin typeface="Arial" panose="020B0604020202020204" pitchFamily="34" charset="0"/>
              <a:cs typeface="Arial" panose="020B0604020202020204" pitchFamily="34" charset="0"/>
            </a:endParaRPr>
          </a:p>
          <a:p>
            <a:pPr>
              <a:spcAft>
                <a:spcPts val="600"/>
              </a:spcAft>
            </a:pPr>
            <a:r>
              <a:rPr lang="en-US" sz="1400" b="1" dirty="0" smtClean="0">
                <a:latin typeface="Arial" panose="020B0604020202020204" pitchFamily="34" charset="0"/>
                <a:cs typeface="Arial" panose="020B0604020202020204" pitchFamily="34" charset="0"/>
              </a:rPr>
              <a:t>Illinois law mandates ISU personnel must report suspected child abuse: </a:t>
            </a:r>
          </a:p>
          <a:p>
            <a:pPr marL="285750" indent="-285750">
              <a:buFont typeface="Arial"/>
              <a:buChar char="•"/>
            </a:pPr>
            <a:r>
              <a:rPr lang="en-US" sz="1400" b="1" dirty="0" smtClean="0">
                <a:latin typeface="Arial" panose="020B0604020202020204" pitchFamily="34" charset="0"/>
                <a:cs typeface="Arial" panose="020B0604020202020204" pitchFamily="34" charset="0"/>
              </a:rPr>
              <a:t>Report</a:t>
            </a:r>
            <a:r>
              <a:rPr lang="en-US" sz="1400" dirty="0" smtClean="0">
                <a:latin typeface="Arial" panose="020B0604020202020204" pitchFamily="34" charset="0"/>
                <a:cs typeface="Arial" panose="020B0604020202020204" pitchFamily="34" charset="0"/>
              </a:rPr>
              <a:t> to the Illinois Department of Children and Family Services suspected child abuse or neglect any time you have reasonable cause to believe a child known to you in</a:t>
            </a:r>
            <a:r>
              <a:rPr lang="en-US" sz="1400" dirty="0" smtClean="0">
                <a:solidFill>
                  <a:schemeClr val="tx2"/>
                </a:solidFill>
                <a:latin typeface="Arial" panose="020B0604020202020204" pitchFamily="34" charset="0"/>
                <a:cs typeface="Arial" panose="020B0604020202020204" pitchFamily="34" charset="0"/>
              </a:rPr>
              <a:t> </a:t>
            </a:r>
            <a:r>
              <a:rPr lang="en-US" sz="1400" dirty="0" smtClean="0">
                <a:latin typeface="Arial" panose="020B0604020202020204" pitchFamily="34" charset="0"/>
                <a:cs typeface="Arial" panose="020B0604020202020204" pitchFamily="34" charset="0"/>
              </a:rPr>
              <a:t>your official capacity may be abused or neglected.  </a:t>
            </a:r>
          </a:p>
          <a:p>
            <a:endParaRPr lang="en-US" sz="1400" dirty="0" smtClean="0">
              <a:latin typeface="Arial" panose="020B0604020202020204" pitchFamily="34" charset="0"/>
              <a:cs typeface="Arial" panose="020B0604020202020204" pitchFamily="34" charset="0"/>
            </a:endParaRPr>
          </a:p>
          <a:p>
            <a:pPr>
              <a:spcAft>
                <a:spcPts val="600"/>
              </a:spcAft>
            </a:pPr>
            <a:r>
              <a:rPr lang="en-US" sz="1400" b="1" dirty="0" smtClean="0">
                <a:latin typeface="Arial" panose="020B0604020202020204" pitchFamily="34" charset="0"/>
                <a:cs typeface="Arial" panose="020B0604020202020204" pitchFamily="34" charset="0"/>
              </a:rPr>
              <a:t>Federal law states selected ISU personnel must: </a:t>
            </a:r>
          </a:p>
          <a:p>
            <a:pPr marL="285750" indent="-285750">
              <a:spcAft>
                <a:spcPts val="600"/>
              </a:spcAft>
              <a:buFont typeface="Arial"/>
              <a:buChar char="•"/>
            </a:pPr>
            <a:r>
              <a:rPr lang="en-US" sz="1400" b="1" dirty="0" smtClean="0">
                <a:latin typeface="Arial" panose="020B0604020202020204" pitchFamily="34" charset="0"/>
                <a:cs typeface="Arial" panose="020B0604020202020204" pitchFamily="34" charset="0"/>
              </a:rPr>
              <a:t>Report</a:t>
            </a:r>
            <a:r>
              <a:rPr lang="en-US" sz="1400" dirty="0" smtClean="0">
                <a:latin typeface="Arial" panose="020B0604020202020204" pitchFamily="34" charset="0"/>
                <a:cs typeface="Arial" panose="020B0604020202020204" pitchFamily="34" charset="0"/>
              </a:rPr>
              <a:t> </a:t>
            </a:r>
            <a:r>
              <a:rPr lang="en-US" sz="1400" dirty="0">
                <a:latin typeface="Arial" panose="020B0604020202020204" pitchFamily="34" charset="0"/>
                <a:cs typeface="Arial" panose="020B0604020202020204" pitchFamily="34" charset="0"/>
              </a:rPr>
              <a:t>acts of sexual violence, sexual misconduct, </a:t>
            </a:r>
            <a:r>
              <a:rPr lang="en-US" sz="1400" dirty="0" smtClean="0">
                <a:latin typeface="Arial" panose="020B0604020202020204" pitchFamily="34" charset="0"/>
                <a:cs typeface="Arial" panose="020B0604020202020204" pitchFamily="34" charset="0"/>
              </a:rPr>
              <a:t>sexual assault domestic violence, dating violence, stalking </a:t>
            </a:r>
            <a:r>
              <a:rPr lang="en-US" sz="1400" dirty="0">
                <a:latin typeface="Arial" panose="020B0604020202020204" pitchFamily="34" charset="0"/>
                <a:cs typeface="Arial" panose="020B0604020202020204" pitchFamily="34" charset="0"/>
              </a:rPr>
              <a:t>and sexual harassment </a:t>
            </a:r>
            <a:r>
              <a:rPr lang="en-US" sz="1400" dirty="0" smtClean="0">
                <a:latin typeface="Arial" panose="020B0604020202020204" pitchFamily="34" charset="0"/>
                <a:cs typeface="Arial" panose="020B0604020202020204" pitchFamily="34" charset="0"/>
              </a:rPr>
              <a:t>so the University can respond and investigate.</a:t>
            </a:r>
          </a:p>
          <a:p>
            <a:pPr marL="285750" indent="-285750">
              <a:buFont typeface="Arial"/>
              <a:buChar char="•"/>
            </a:pPr>
            <a:r>
              <a:rPr lang="en-US" sz="1400" b="1" dirty="0" smtClean="0">
                <a:latin typeface="Arial" panose="020B0604020202020204" pitchFamily="34" charset="0"/>
                <a:cs typeface="Arial" panose="020B0604020202020204" pitchFamily="34" charset="0"/>
              </a:rPr>
              <a:t>Report</a:t>
            </a:r>
            <a:r>
              <a:rPr lang="en-US" sz="1400" dirty="0" smtClean="0">
                <a:latin typeface="Arial" panose="020B0604020202020204" pitchFamily="34" charset="0"/>
                <a:cs typeface="Arial" panose="020B0604020202020204" pitchFamily="34" charset="0"/>
              </a:rPr>
              <a:t> certain crimes so that the University can publish crime statistics in the University’s </a:t>
            </a:r>
            <a:r>
              <a:rPr lang="en-US" sz="1400" i="1" dirty="0" smtClean="0">
                <a:latin typeface="Arial" panose="020B0604020202020204" pitchFamily="34" charset="0"/>
                <a:cs typeface="Arial" panose="020B0604020202020204" pitchFamily="34" charset="0"/>
              </a:rPr>
              <a:t>Annual Security Report</a:t>
            </a:r>
            <a:r>
              <a:rPr lang="en-US" sz="1400" dirty="0" smtClean="0">
                <a:latin typeface="Arial" panose="020B0604020202020204" pitchFamily="34" charset="0"/>
                <a:cs typeface="Arial" panose="020B0604020202020204" pitchFamily="34" charset="0"/>
              </a:rPr>
              <a:t>.</a:t>
            </a:r>
          </a:p>
          <a:p>
            <a:endParaRPr lang="en-US" sz="1400" b="1" dirty="0" smtClean="0">
              <a:latin typeface="Arial" panose="020B0604020202020204" pitchFamily="34" charset="0"/>
              <a:cs typeface="Arial" panose="020B0604020202020204" pitchFamily="34" charset="0"/>
            </a:endParaRPr>
          </a:p>
          <a:p>
            <a:pPr>
              <a:spcAft>
                <a:spcPts val="600"/>
              </a:spcAft>
            </a:pPr>
            <a:r>
              <a:rPr lang="en-US" sz="1400" b="1" dirty="0" smtClean="0">
                <a:latin typeface="Arial" panose="020B0604020202020204" pitchFamily="34" charset="0"/>
                <a:cs typeface="Arial" panose="020B0604020202020204" pitchFamily="34" charset="0"/>
              </a:rPr>
              <a:t>Consequences:</a:t>
            </a:r>
          </a:p>
          <a:p>
            <a:pPr marL="285750" indent="-285750">
              <a:buFont typeface="Arial" panose="020B0604020202020204" pitchFamily="34" charset="0"/>
              <a:buChar char="•"/>
            </a:pPr>
            <a:r>
              <a:rPr lang="en-US" sz="1400" dirty="0" smtClean="0">
                <a:latin typeface="Arial" panose="020B0604020202020204" pitchFamily="34" charset="0"/>
                <a:cs typeface="Arial" panose="020B0604020202020204" pitchFamily="34" charset="0"/>
              </a:rPr>
              <a:t>Failure to report is a violation of law and could lead to university disciplinary action.</a:t>
            </a:r>
            <a:endParaRPr lang="en-US" sz="1600" dirty="0">
              <a:latin typeface="Helvetica"/>
              <a:cs typeface="Helvetica"/>
            </a:endParaRPr>
          </a:p>
        </p:txBody>
      </p:sp>
    </p:spTree>
    <p:extLst>
      <p:ext uri="{BB962C8B-B14F-4D97-AF65-F5344CB8AC3E}">
        <p14:creationId xmlns:p14="http://schemas.microsoft.com/office/powerpoint/2010/main" val="77948624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9274" y="148934"/>
            <a:ext cx="6857526" cy="469232"/>
          </a:xfrm>
        </p:spPr>
        <p:txBody>
          <a:bodyPr/>
          <a:lstStyle/>
          <a:p>
            <a:r>
              <a:rPr lang="en-US" sz="3600" dirty="0" smtClean="0"/>
              <a:t>Filing Your Report</a:t>
            </a:r>
            <a:endParaRPr lang="en-US" sz="3600" dirty="0"/>
          </a:p>
        </p:txBody>
      </p:sp>
      <p:sp>
        <p:nvSpPr>
          <p:cNvPr id="4" name="TextBox 3"/>
          <p:cNvSpPr txBox="1"/>
          <p:nvPr/>
        </p:nvSpPr>
        <p:spPr>
          <a:xfrm>
            <a:off x="1997291" y="790790"/>
            <a:ext cx="6521492" cy="4847481"/>
          </a:xfrm>
          <a:prstGeom prst="rect">
            <a:avLst/>
          </a:prstGeom>
          <a:noFill/>
        </p:spPr>
        <p:txBody>
          <a:bodyPr wrap="square" rtlCol="0">
            <a:spAutoFit/>
          </a:bodyPr>
          <a:lstStyle/>
          <a:p>
            <a:r>
              <a:rPr lang="en-US" sz="1600" dirty="0" smtClean="0">
                <a:latin typeface="Arial" panose="020B0604020202020204" pitchFamily="34" charset="0"/>
                <a:cs typeface="Arial" panose="020B0604020202020204" pitchFamily="34" charset="0"/>
              </a:rPr>
              <a:t>After gathering information, you must contact</a:t>
            </a:r>
          </a:p>
          <a:p>
            <a:r>
              <a:rPr lang="en-US" sz="1600" dirty="0" smtClean="0">
                <a:latin typeface="Arial" panose="020B0604020202020204" pitchFamily="34" charset="0"/>
                <a:cs typeface="Arial" panose="020B0604020202020204" pitchFamily="34" charset="0"/>
              </a:rPr>
              <a:t> </a:t>
            </a:r>
          </a:p>
          <a:p>
            <a:r>
              <a:rPr lang="en-US" sz="1600" b="1" dirty="0" smtClean="0">
                <a:latin typeface="Arial" panose="020B0604020202020204" pitchFamily="34" charset="0"/>
                <a:cs typeface="Arial" panose="020B0604020202020204" pitchFamily="34" charset="0"/>
              </a:rPr>
              <a:t>In an emergency:  </a:t>
            </a:r>
            <a:r>
              <a:rPr lang="en-US" sz="1600" b="1" dirty="0" smtClean="0">
                <a:solidFill>
                  <a:srgbClr val="C00000"/>
                </a:solidFill>
                <a:latin typeface="Arial" panose="020B0604020202020204" pitchFamily="34" charset="0"/>
                <a:cs typeface="Arial" panose="020B0604020202020204" pitchFamily="34" charset="0"/>
              </a:rPr>
              <a:t>Call </a:t>
            </a:r>
            <a:r>
              <a:rPr lang="en-US" sz="1600" b="1" dirty="0">
                <a:solidFill>
                  <a:srgbClr val="C00000"/>
                </a:solidFill>
                <a:latin typeface="Arial" panose="020B0604020202020204" pitchFamily="34" charset="0"/>
                <a:cs typeface="Arial" panose="020B0604020202020204" pitchFamily="34" charset="0"/>
              </a:rPr>
              <a:t>University Police at 911</a:t>
            </a:r>
            <a:endParaRPr lang="en-US" sz="1600" dirty="0">
              <a:latin typeface="Arial" panose="020B0604020202020204" pitchFamily="34" charset="0"/>
              <a:cs typeface="Arial" panose="020B0604020202020204" pitchFamily="34" charset="0"/>
            </a:endParaRPr>
          </a:p>
          <a:p>
            <a:endParaRPr lang="en-US" sz="1600" dirty="0" smtClean="0">
              <a:latin typeface="Arial" panose="020B0604020202020204" pitchFamily="34" charset="0"/>
              <a:cs typeface="Arial" panose="020B0604020202020204" pitchFamily="34" charset="0"/>
            </a:endParaRPr>
          </a:p>
          <a:p>
            <a:r>
              <a:rPr lang="en-US" sz="1600" b="1" dirty="0" smtClean="0">
                <a:latin typeface="Arial" panose="020B0604020202020204" pitchFamily="34" charset="0"/>
                <a:cs typeface="Arial" panose="020B0604020202020204" pitchFamily="34" charset="0"/>
              </a:rPr>
              <a:t>In a non-emergency</a:t>
            </a:r>
            <a:r>
              <a:rPr lang="en-US" sz="1600" b="1" dirty="0">
                <a:latin typeface="Arial" panose="020B0604020202020204" pitchFamily="34" charset="0"/>
                <a:cs typeface="Arial" panose="020B0604020202020204" pitchFamily="34" charset="0"/>
              </a:rPr>
              <a:t>:</a:t>
            </a:r>
          </a:p>
          <a:p>
            <a:r>
              <a:rPr lang="en-US" sz="1600" dirty="0">
                <a:latin typeface="Arial" panose="020B0604020202020204" pitchFamily="34" charset="0"/>
                <a:cs typeface="Arial" panose="020B0604020202020204" pitchFamily="34" charset="0"/>
              </a:rPr>
              <a:t>To </a:t>
            </a:r>
            <a:r>
              <a:rPr lang="en-US" sz="1600" dirty="0" smtClean="0">
                <a:latin typeface="Arial" panose="020B0604020202020204" pitchFamily="34" charset="0"/>
                <a:cs typeface="Arial" panose="020B0604020202020204" pitchFamily="34" charset="0"/>
              </a:rPr>
              <a:t>ISU PD: </a:t>
            </a:r>
            <a:r>
              <a:rPr lang="en-US" sz="1600" b="1" dirty="0">
                <a:latin typeface="Arial" panose="020B0604020202020204" pitchFamily="34" charset="0"/>
                <a:cs typeface="Arial" panose="020B0604020202020204" pitchFamily="34" charset="0"/>
              </a:rPr>
              <a:t>(309) </a:t>
            </a:r>
            <a:r>
              <a:rPr lang="en-US" sz="1600" b="1" dirty="0" smtClean="0">
                <a:latin typeface="Arial" panose="020B0604020202020204" pitchFamily="34" charset="0"/>
                <a:cs typeface="Arial" panose="020B0604020202020204" pitchFamily="34" charset="0"/>
              </a:rPr>
              <a:t>438-8631;</a:t>
            </a:r>
            <a:r>
              <a:rPr lang="en-US" sz="1600" dirty="0" smtClean="0">
                <a:latin typeface="Arial" panose="020B0604020202020204" pitchFamily="34" charset="0"/>
                <a:cs typeface="Arial" panose="020B0604020202020204" pitchFamily="34" charset="0"/>
              </a:rPr>
              <a:t> TTY </a:t>
            </a:r>
            <a:r>
              <a:rPr lang="en-US" sz="1600" dirty="0">
                <a:latin typeface="Arial" panose="020B0604020202020204" pitchFamily="34" charset="0"/>
                <a:cs typeface="Arial" panose="020B0604020202020204" pitchFamily="34" charset="0"/>
              </a:rPr>
              <a:t>(309) 438-8266</a:t>
            </a:r>
          </a:p>
          <a:p>
            <a:r>
              <a:rPr lang="en-US" sz="1600" dirty="0" smtClean="0">
                <a:latin typeface="Arial" panose="020B0604020202020204" pitchFamily="34" charset="0"/>
                <a:cs typeface="Arial" panose="020B0604020202020204" pitchFamily="34" charset="0"/>
              </a:rPr>
              <a:t>To </a:t>
            </a:r>
            <a:r>
              <a:rPr lang="en-US" sz="1600" dirty="0">
                <a:latin typeface="Arial" panose="020B0604020202020204" pitchFamily="34" charset="0"/>
                <a:cs typeface="Arial" panose="020B0604020202020204" pitchFamily="34" charset="0"/>
              </a:rPr>
              <a:t>the University: Complete the online Public Incident Report at </a:t>
            </a:r>
            <a:r>
              <a:rPr lang="en-US" sz="1600" u="sng" dirty="0">
                <a:solidFill>
                  <a:schemeClr val="dk1"/>
                </a:solidFill>
                <a:latin typeface="Arial" panose="020B0604020202020204" pitchFamily="34" charset="0"/>
                <a:cs typeface="Arial" panose="020B0604020202020204" pitchFamily="34" charset="0"/>
                <a:hlinkClick r:id="rId2" tooltip="Public Incident Report"/>
              </a:rPr>
              <a:t>https://ilstu-advocate.symplicity.com/public_report</a:t>
            </a:r>
            <a:r>
              <a:rPr lang="en-US" sz="1600" dirty="0">
                <a:latin typeface="Arial" panose="020B0604020202020204" pitchFamily="34" charset="0"/>
                <a:cs typeface="Arial" panose="020B0604020202020204" pitchFamily="34" charset="0"/>
              </a:rPr>
              <a:t>.</a:t>
            </a:r>
          </a:p>
          <a:p>
            <a:endParaRPr lang="en-US" sz="1600" dirty="0" smtClean="0">
              <a:latin typeface="Arial" panose="020B0604020202020204" pitchFamily="34" charset="0"/>
              <a:cs typeface="Arial" panose="020B0604020202020204" pitchFamily="34" charset="0"/>
            </a:endParaRPr>
          </a:p>
          <a:p>
            <a:pPr>
              <a:spcAft>
                <a:spcPts val="600"/>
              </a:spcAft>
            </a:pPr>
            <a:r>
              <a:rPr lang="en-US" sz="1600" dirty="0" smtClean="0">
                <a:latin typeface="Arial" panose="020B0604020202020204" pitchFamily="34" charset="0"/>
                <a:cs typeface="Arial" panose="020B0604020202020204" pitchFamily="34" charset="0"/>
              </a:rPr>
              <a:t>The  Public Incident Report form will ask for the following information: </a:t>
            </a:r>
          </a:p>
          <a:p>
            <a:pPr marL="285750" indent="-285750">
              <a:buFont typeface="Arial"/>
              <a:buChar char="•"/>
            </a:pPr>
            <a:r>
              <a:rPr lang="en-US" sz="1600" dirty="0" smtClean="0">
                <a:latin typeface="Arial" panose="020B0604020202020204" pitchFamily="34" charset="0"/>
                <a:cs typeface="Arial" panose="020B0604020202020204" pitchFamily="34" charset="0"/>
              </a:rPr>
              <a:t>Your contact information (name, email, phone)</a:t>
            </a:r>
          </a:p>
          <a:p>
            <a:pPr marL="285750" indent="-285750">
              <a:buFont typeface="Arial"/>
              <a:buChar char="•"/>
            </a:pPr>
            <a:r>
              <a:rPr lang="en-US" sz="1600" dirty="0" smtClean="0">
                <a:latin typeface="Arial" panose="020B0604020202020204" pitchFamily="34" charset="0"/>
                <a:cs typeface="Arial" panose="020B0604020202020204" pitchFamily="34" charset="0"/>
              </a:rPr>
              <a:t>Time and date of the incident</a:t>
            </a:r>
          </a:p>
          <a:p>
            <a:pPr marL="285750" indent="-285750">
              <a:buFont typeface="Arial"/>
              <a:buChar char="•"/>
            </a:pPr>
            <a:r>
              <a:rPr lang="en-US" sz="1600" dirty="0" smtClean="0">
                <a:latin typeface="Arial" panose="020B0604020202020204" pitchFamily="34" charset="0"/>
                <a:cs typeface="Arial" panose="020B0604020202020204" pitchFamily="34" charset="0"/>
              </a:rPr>
              <a:t>Incident description, including details and if you believe bias was involved in the crime</a:t>
            </a:r>
          </a:p>
          <a:p>
            <a:pPr marL="285750" indent="-285750">
              <a:buFont typeface="Arial"/>
              <a:buChar char="•"/>
            </a:pPr>
            <a:r>
              <a:rPr lang="en-US" sz="1600" dirty="0" smtClean="0">
                <a:latin typeface="Arial" panose="020B0604020202020204" pitchFamily="34" charset="0"/>
                <a:cs typeface="Arial" panose="020B0604020202020204" pitchFamily="34" charset="0"/>
              </a:rPr>
              <a:t>Names and contact information of anyone who was involved or witnessed the incident or crime</a:t>
            </a:r>
          </a:p>
          <a:p>
            <a:pPr marL="285750" indent="-285750">
              <a:buFont typeface="Arial"/>
              <a:buChar char="•"/>
            </a:pPr>
            <a:r>
              <a:rPr lang="en-US" sz="1600" spc="-30" dirty="0" smtClean="0">
                <a:latin typeface="Arial" panose="020B0604020202020204" pitchFamily="34" charset="0"/>
                <a:cs typeface="Arial" panose="020B0604020202020204" pitchFamily="34" charset="0"/>
              </a:rPr>
              <a:t>Specific information about the location of the incident or crime</a:t>
            </a:r>
          </a:p>
          <a:p>
            <a:endParaRPr lang="en-US" sz="1600" spc="-30" dirty="0" smtClean="0">
              <a:latin typeface="Arial" panose="020B0604020202020204" pitchFamily="34" charset="0"/>
              <a:cs typeface="Arial" panose="020B0604020202020204" pitchFamily="34" charset="0"/>
            </a:endParaRPr>
          </a:p>
          <a:p>
            <a:r>
              <a:rPr lang="en-US" sz="1600" spc="-30" dirty="0" smtClean="0">
                <a:latin typeface="Arial" panose="020B0604020202020204" pitchFamily="34" charset="0"/>
                <a:cs typeface="Arial" panose="020B0604020202020204" pitchFamily="34" charset="0"/>
              </a:rPr>
              <a:t>You may be contacted to request additional information.</a:t>
            </a:r>
            <a:endParaRPr lang="en-US" spc="-30" dirty="0">
              <a:latin typeface="Helvetica"/>
              <a:cs typeface="Helvetica"/>
            </a:endParaRPr>
          </a:p>
        </p:txBody>
      </p:sp>
    </p:spTree>
    <p:extLst>
      <p:ext uri="{BB962C8B-B14F-4D97-AF65-F5344CB8AC3E}">
        <p14:creationId xmlns:p14="http://schemas.microsoft.com/office/powerpoint/2010/main" val="44245824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What Not To Do</a:t>
            </a:r>
            <a:endParaRPr lang="en-US" sz="4000" dirty="0"/>
          </a:p>
        </p:txBody>
      </p:sp>
      <p:sp>
        <p:nvSpPr>
          <p:cNvPr id="3" name="Content Placeholder 2"/>
          <p:cNvSpPr>
            <a:spLocks noGrp="1"/>
          </p:cNvSpPr>
          <p:nvPr>
            <p:ph idx="1"/>
          </p:nvPr>
        </p:nvSpPr>
        <p:spPr>
          <a:xfrm>
            <a:off x="2057072" y="1209085"/>
            <a:ext cx="6629728" cy="4343400"/>
          </a:xfrm>
        </p:spPr>
        <p:txBody>
          <a:bodyPr>
            <a:normAutofit lnSpcReduction="10000"/>
          </a:bodyPr>
          <a:lstStyle/>
          <a:p>
            <a:pPr marL="0" indent="0">
              <a:spcAft>
                <a:spcPts val="600"/>
              </a:spcAft>
              <a:buNone/>
            </a:pPr>
            <a:r>
              <a:rPr lang="en-US" sz="1800" dirty="0">
                <a:latin typeface="Arial" panose="020B0604020202020204" pitchFamily="34" charset="0"/>
                <a:cs typeface="Arial" panose="020B0604020202020204" pitchFamily="34" charset="0"/>
              </a:rPr>
              <a:t>Never do the following: </a:t>
            </a:r>
          </a:p>
          <a:p>
            <a:pPr marL="285750" indent="-285750"/>
            <a:r>
              <a:rPr lang="en-US" sz="1800" dirty="0">
                <a:latin typeface="Arial" panose="020B0604020202020204" pitchFamily="34" charset="0"/>
                <a:cs typeface="Arial" panose="020B0604020202020204" pitchFamily="34" charset="0"/>
              </a:rPr>
              <a:t>Try to investigate the crime or </a:t>
            </a:r>
            <a:r>
              <a:rPr lang="en-US" sz="1800" dirty="0" smtClean="0">
                <a:latin typeface="Arial" panose="020B0604020202020204" pitchFamily="34" charset="0"/>
                <a:cs typeface="Arial" panose="020B0604020202020204" pitchFamily="34" charset="0"/>
              </a:rPr>
              <a:t>incident; just gather the basic facts.</a:t>
            </a:r>
            <a:endParaRPr lang="en-US" sz="1800" dirty="0">
              <a:latin typeface="Arial" panose="020B0604020202020204" pitchFamily="34" charset="0"/>
              <a:cs typeface="Arial" panose="020B0604020202020204" pitchFamily="34" charset="0"/>
            </a:endParaRPr>
          </a:p>
          <a:p>
            <a:pPr marL="285750" indent="-285750"/>
            <a:r>
              <a:rPr lang="en-US" sz="1800" dirty="0">
                <a:latin typeface="Arial" panose="020B0604020202020204" pitchFamily="34" charset="0"/>
                <a:cs typeface="Arial" panose="020B0604020202020204" pitchFamily="34" charset="0"/>
              </a:rPr>
              <a:t>Try to determine if a crime took </a:t>
            </a:r>
            <a:r>
              <a:rPr lang="en-US" sz="1800" dirty="0" smtClean="0">
                <a:latin typeface="Arial" panose="020B0604020202020204" pitchFamily="34" charset="0"/>
                <a:cs typeface="Arial" panose="020B0604020202020204" pitchFamily="34" charset="0"/>
              </a:rPr>
              <a:t>place – ISU Police Department will make this determination.</a:t>
            </a:r>
          </a:p>
          <a:p>
            <a:pPr marL="285750" indent="-285750"/>
            <a:r>
              <a:rPr lang="en-US" sz="1800" dirty="0" smtClean="0">
                <a:latin typeface="Arial" panose="020B0604020202020204" pitchFamily="34" charset="0"/>
                <a:cs typeface="Arial" panose="020B0604020202020204" pitchFamily="34" charset="0"/>
              </a:rPr>
              <a:t>Try to determine if a sexual encounter was/wasn’t consensual.</a:t>
            </a:r>
            <a:endParaRPr lang="en-US" sz="1800" dirty="0">
              <a:latin typeface="Arial" panose="020B0604020202020204" pitchFamily="34" charset="0"/>
              <a:cs typeface="Arial" panose="020B0604020202020204" pitchFamily="34" charset="0"/>
            </a:endParaRPr>
          </a:p>
          <a:p>
            <a:pPr marL="285750" indent="-285750"/>
            <a:r>
              <a:rPr lang="en-US" sz="1800" dirty="0">
                <a:latin typeface="Arial" panose="020B0604020202020204" pitchFamily="34" charset="0"/>
                <a:cs typeface="Arial" panose="020B0604020202020204" pitchFamily="34" charset="0"/>
              </a:rPr>
              <a:t>Try to locate, apprehend, or detain an alleged perpetrator of a crime.</a:t>
            </a:r>
          </a:p>
          <a:p>
            <a:pPr marL="285750" indent="-285750"/>
            <a:r>
              <a:rPr lang="en-US" sz="1800" dirty="0">
                <a:latin typeface="Arial" panose="020B0604020202020204" pitchFamily="34" charset="0"/>
                <a:cs typeface="Arial" panose="020B0604020202020204" pitchFamily="34" charset="0"/>
              </a:rPr>
              <a:t>Push for information an individual is not comfortable sharing</a:t>
            </a:r>
            <a:r>
              <a:rPr lang="en-US" sz="1800" dirty="0" smtClean="0">
                <a:latin typeface="Arial" panose="020B0604020202020204" pitchFamily="34" charset="0"/>
                <a:cs typeface="Arial" panose="020B0604020202020204" pitchFamily="34" charset="0"/>
              </a:rPr>
              <a:t>.</a:t>
            </a:r>
          </a:p>
          <a:p>
            <a:pPr marL="285750" indent="-285750"/>
            <a:r>
              <a:rPr lang="en-US" sz="1800" dirty="0" smtClean="0">
                <a:latin typeface="Arial" panose="020B0604020202020204" pitchFamily="34" charset="0"/>
                <a:cs typeface="Arial" panose="020B0604020202020204" pitchFamily="34" charset="0"/>
              </a:rPr>
              <a:t>Alter or remove the </a:t>
            </a:r>
            <a:r>
              <a:rPr lang="en-US" sz="1800" dirty="0" smtClean="0">
                <a:solidFill>
                  <a:schemeClr val="tx1"/>
                </a:solidFill>
                <a:latin typeface="Arial" panose="020B0604020202020204" pitchFamily="34" charset="0"/>
                <a:cs typeface="Arial" panose="020B0604020202020204" pitchFamily="34" charset="0"/>
              </a:rPr>
              <a:t>student/employee </a:t>
            </a:r>
            <a:r>
              <a:rPr lang="en-US" sz="1800" dirty="0" smtClean="0">
                <a:latin typeface="Arial" panose="020B0604020202020204" pitchFamily="34" charset="0"/>
                <a:cs typeface="Arial" panose="020B0604020202020204" pitchFamily="34" charset="0"/>
              </a:rPr>
              <a:t>from work, living, or academic situations without involving the appropriate University office.</a:t>
            </a:r>
          </a:p>
          <a:p>
            <a:pPr marL="285750" indent="-285750"/>
            <a:r>
              <a:rPr lang="en-US" sz="1800" dirty="0" smtClean="0">
                <a:latin typeface="Arial" panose="020B0604020202020204" pitchFamily="34" charset="0"/>
                <a:cs typeface="Arial" panose="020B0604020202020204" pitchFamily="34" charset="0"/>
              </a:rPr>
              <a:t>Never the blame the individual reporting or make judgements about what they report.</a:t>
            </a:r>
            <a:endParaRPr lang="en-US" sz="1800" dirty="0">
              <a:latin typeface="Arial" panose="020B060402020202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18878238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38752" y="92747"/>
            <a:ext cx="6848048" cy="516155"/>
          </a:xfrm>
        </p:spPr>
        <p:txBody>
          <a:bodyPr/>
          <a:lstStyle/>
          <a:p>
            <a:r>
              <a:rPr lang="en-US" sz="3600" dirty="0" smtClean="0"/>
              <a:t>Additional Questions</a:t>
            </a:r>
            <a:endParaRPr lang="en-US" sz="3600" dirty="0"/>
          </a:p>
        </p:txBody>
      </p:sp>
      <p:sp>
        <p:nvSpPr>
          <p:cNvPr id="4" name="TextBox 3"/>
          <p:cNvSpPr txBox="1"/>
          <p:nvPr/>
        </p:nvSpPr>
        <p:spPr>
          <a:xfrm>
            <a:off x="1965158" y="811910"/>
            <a:ext cx="6858000" cy="4939814"/>
          </a:xfrm>
          <a:prstGeom prst="rect">
            <a:avLst/>
          </a:prstGeom>
          <a:noFill/>
        </p:spPr>
        <p:txBody>
          <a:bodyPr wrap="square" rtlCol="0">
            <a:spAutoFit/>
          </a:bodyPr>
          <a:lstStyle/>
          <a:p>
            <a:r>
              <a:rPr lang="en-US" sz="1400" b="1" spc="-30" dirty="0" smtClean="0">
                <a:latin typeface="Arial" panose="020B0604020202020204" pitchFamily="34" charset="0"/>
                <a:cs typeface="Arial" panose="020B0604020202020204" pitchFamily="34" charset="0"/>
              </a:rPr>
              <a:t>Q: 	If the student or employee reporting the behavior or a witness tells me 	they already filed a report, do I need to file a report? </a:t>
            </a:r>
          </a:p>
          <a:p>
            <a:pPr>
              <a:spcBef>
                <a:spcPts val="600"/>
              </a:spcBef>
            </a:pPr>
            <a:r>
              <a:rPr lang="en-US" sz="1400" spc="-30" dirty="0" smtClean="0">
                <a:latin typeface="Arial" panose="020B0604020202020204" pitchFamily="34" charset="0"/>
                <a:cs typeface="Arial" panose="020B0604020202020204" pitchFamily="34" charset="0"/>
              </a:rPr>
              <a:t>A: 	Yes</a:t>
            </a:r>
            <a:endParaRPr lang="en-US" sz="1400" spc="-30" dirty="0">
              <a:latin typeface="Arial" panose="020B0604020202020204" pitchFamily="34" charset="0"/>
              <a:cs typeface="Arial" panose="020B0604020202020204" pitchFamily="34" charset="0"/>
            </a:endParaRPr>
          </a:p>
          <a:p>
            <a:endParaRPr lang="en-US" sz="1400" spc="-30" dirty="0" smtClean="0">
              <a:latin typeface="Arial" panose="020B0604020202020204" pitchFamily="34" charset="0"/>
              <a:cs typeface="Arial" panose="020B0604020202020204" pitchFamily="34" charset="0"/>
            </a:endParaRPr>
          </a:p>
          <a:p>
            <a:r>
              <a:rPr lang="en-US" sz="1400" b="1" spc="-30" dirty="0" smtClean="0">
                <a:latin typeface="Arial" panose="020B0604020202020204" pitchFamily="34" charset="0"/>
                <a:cs typeface="Arial" panose="020B0604020202020204" pitchFamily="34" charset="0"/>
              </a:rPr>
              <a:t>Q:	Where can I find additional information about sexual harassment and 	reporting?</a:t>
            </a:r>
          </a:p>
          <a:p>
            <a:pPr>
              <a:spcBef>
                <a:spcPts val="600"/>
              </a:spcBef>
            </a:pPr>
            <a:r>
              <a:rPr lang="en-US" sz="1400" spc="-30" dirty="0" smtClean="0">
                <a:latin typeface="Arial" panose="020B0604020202020204" pitchFamily="34" charset="0"/>
                <a:cs typeface="Arial" panose="020B0604020202020204" pitchFamily="34" charset="0"/>
              </a:rPr>
              <a:t>A:  	</a:t>
            </a:r>
            <a:r>
              <a:rPr lang="en-US" sz="1400" spc="-30" dirty="0">
                <a:latin typeface="Arial" panose="020B0604020202020204" pitchFamily="34" charset="0"/>
                <a:cs typeface="Arial" panose="020B0604020202020204" pitchFamily="34" charset="0"/>
              </a:rPr>
              <a:t>Additional</a:t>
            </a:r>
            <a:r>
              <a:rPr lang="en-US" sz="1400" spc="-30" dirty="0" smtClean="0">
                <a:latin typeface="Arial" panose="020B0604020202020204" pitchFamily="34" charset="0"/>
                <a:cs typeface="Arial" panose="020B0604020202020204" pitchFamily="34" charset="0"/>
              </a:rPr>
              <a:t> information is available on the Title IX website </a:t>
            </a:r>
            <a:r>
              <a:rPr lang="en-US" sz="1400" spc="-30" dirty="0">
                <a:latin typeface="Arial" panose="020B0604020202020204" pitchFamily="34" charset="0"/>
                <a:cs typeface="Arial" panose="020B0604020202020204" pitchFamily="34" charset="0"/>
              </a:rPr>
              <a:t>at </a:t>
            </a:r>
            <a:r>
              <a:rPr lang="en-US" sz="1400" spc="-30" dirty="0" smtClean="0">
                <a:solidFill>
                  <a:srgbClr val="00B050"/>
                </a:solidFill>
                <a:latin typeface="Arial" panose="020B0604020202020204" pitchFamily="34" charset="0"/>
                <a:cs typeface="Arial" panose="020B0604020202020204" pitchFamily="34" charset="0"/>
              </a:rPr>
              <a:t>	</a:t>
            </a:r>
            <a:r>
              <a:rPr lang="en-US" sz="1400" spc="-30" dirty="0" smtClean="0">
                <a:solidFill>
                  <a:srgbClr val="00B050"/>
                </a:solidFill>
                <a:latin typeface="Arial" panose="020B0604020202020204" pitchFamily="34" charset="0"/>
                <a:cs typeface="Arial" panose="020B0604020202020204" pitchFamily="34" charset="0"/>
                <a:hlinkClick r:id="rId2"/>
              </a:rPr>
              <a:t>www.titleix.illinoisstate.edu</a:t>
            </a:r>
            <a:r>
              <a:rPr lang="en-US" sz="1400" i="1" spc="-30" dirty="0">
                <a:solidFill>
                  <a:srgbClr val="00B050"/>
                </a:solidFill>
                <a:latin typeface="Arial" panose="020B0604020202020204" pitchFamily="34" charset="0"/>
                <a:cs typeface="Arial" panose="020B0604020202020204" pitchFamily="34" charset="0"/>
              </a:rPr>
              <a:t> </a:t>
            </a:r>
            <a:r>
              <a:rPr lang="en-US" sz="1400" i="1" spc="-30" dirty="0">
                <a:latin typeface="Arial" panose="020B0604020202020204" pitchFamily="34" charset="0"/>
                <a:cs typeface="Arial" panose="020B0604020202020204" pitchFamily="34" charset="0"/>
              </a:rPr>
              <a:t>and at </a:t>
            </a:r>
            <a:r>
              <a:rPr lang="en-US" sz="1400" i="1" spc="-30" dirty="0">
                <a:solidFill>
                  <a:srgbClr val="00B050"/>
                </a:solidFill>
                <a:latin typeface="Arial" panose="020B0604020202020204" pitchFamily="34" charset="0"/>
                <a:cs typeface="Arial" panose="020B0604020202020204" pitchFamily="34" charset="0"/>
                <a:hlinkClick r:id="rId3"/>
              </a:rPr>
              <a:t>http://</a:t>
            </a:r>
            <a:r>
              <a:rPr lang="en-US" sz="1400" i="1" spc="-30" dirty="0" smtClean="0">
                <a:solidFill>
                  <a:srgbClr val="00B050"/>
                </a:solidFill>
                <a:latin typeface="Arial" panose="020B0604020202020204" pitchFamily="34" charset="0"/>
                <a:cs typeface="Arial" panose="020B0604020202020204" pitchFamily="34" charset="0"/>
                <a:hlinkClick r:id="rId3"/>
              </a:rPr>
              <a:t>policy.illinoisstate.edu/conduct/1-1-2.shtml</a:t>
            </a:r>
            <a:endParaRPr lang="en-US" sz="1400" i="1" spc="-30" dirty="0" smtClean="0">
              <a:solidFill>
                <a:srgbClr val="00B050"/>
              </a:solidFill>
              <a:latin typeface="Arial" panose="020B0604020202020204" pitchFamily="34" charset="0"/>
              <a:cs typeface="Arial" panose="020B0604020202020204" pitchFamily="34" charset="0"/>
            </a:endParaRPr>
          </a:p>
          <a:p>
            <a:endParaRPr lang="en-US" sz="1400" i="1" spc="-30" dirty="0">
              <a:latin typeface="Arial" panose="020B0604020202020204" pitchFamily="34" charset="0"/>
              <a:cs typeface="Arial" panose="020B0604020202020204" pitchFamily="34" charset="0"/>
            </a:endParaRPr>
          </a:p>
          <a:p>
            <a:r>
              <a:rPr lang="en-US" sz="1400" b="1" spc="-30" dirty="0" smtClean="0">
                <a:latin typeface="Arial" panose="020B0604020202020204" pitchFamily="34" charset="0"/>
                <a:cs typeface="Arial" panose="020B0604020202020204" pitchFamily="34" charset="0"/>
              </a:rPr>
              <a:t>Q</a:t>
            </a:r>
            <a:r>
              <a:rPr lang="en-US" sz="1400" b="1" spc="-30" dirty="0">
                <a:latin typeface="Arial" panose="020B0604020202020204" pitchFamily="34" charset="0"/>
                <a:cs typeface="Arial" panose="020B0604020202020204" pitchFamily="34" charset="0"/>
              </a:rPr>
              <a:t>:</a:t>
            </a:r>
            <a:r>
              <a:rPr lang="en-US" sz="1400" b="1" spc="-30" dirty="0">
                <a:solidFill>
                  <a:srgbClr val="00B050"/>
                </a:solidFill>
                <a:latin typeface="Arial" panose="020B0604020202020204" pitchFamily="34" charset="0"/>
                <a:cs typeface="Arial" panose="020B0604020202020204" pitchFamily="34" charset="0"/>
              </a:rPr>
              <a:t>	</a:t>
            </a:r>
            <a:r>
              <a:rPr lang="en-US" sz="1400" b="1" spc="-30" dirty="0" smtClean="0">
                <a:latin typeface="Arial" panose="020B0604020202020204" pitchFamily="34" charset="0"/>
                <a:cs typeface="Arial" panose="020B0604020202020204" pitchFamily="34" charset="0"/>
              </a:rPr>
              <a:t>Who can individuals talk to confidentially about sexual harassment 	concerns?</a:t>
            </a:r>
            <a:endParaRPr lang="en-US" sz="1400" b="1" spc="-30" dirty="0">
              <a:latin typeface="Arial" panose="020B0604020202020204" pitchFamily="34" charset="0"/>
              <a:cs typeface="Arial" panose="020B0604020202020204" pitchFamily="34" charset="0"/>
            </a:endParaRPr>
          </a:p>
          <a:p>
            <a:pPr>
              <a:spcBef>
                <a:spcPts val="600"/>
              </a:spcBef>
            </a:pPr>
            <a:r>
              <a:rPr lang="en-US" sz="1400" spc="-30" dirty="0">
                <a:latin typeface="Arial" panose="020B0604020202020204" pitchFamily="34" charset="0"/>
                <a:cs typeface="Arial" panose="020B0604020202020204" pitchFamily="34" charset="0"/>
              </a:rPr>
              <a:t>A:  	</a:t>
            </a:r>
            <a:r>
              <a:rPr lang="en-US" sz="1400" b="1" spc="-30" dirty="0" smtClean="0">
                <a:latin typeface="Arial" panose="020B0604020202020204" pitchFamily="34" charset="0"/>
                <a:cs typeface="Arial" panose="020B0604020202020204" pitchFamily="34" charset="0"/>
              </a:rPr>
              <a:t>Employees:  </a:t>
            </a:r>
            <a:r>
              <a:rPr lang="en-US" sz="1400" spc="-30" dirty="0" smtClean="0">
                <a:latin typeface="Arial" panose="020B0604020202020204" pitchFamily="34" charset="0"/>
                <a:cs typeface="Arial" panose="020B0604020202020204" pitchFamily="34" charset="0"/>
                <a:hlinkClick r:id="rId4"/>
              </a:rPr>
              <a:t>Employee Assistance Program</a:t>
            </a:r>
            <a:endParaRPr lang="en-US" sz="1400" b="1" spc="-30" dirty="0" smtClean="0">
              <a:latin typeface="Arial" panose="020B0604020202020204" pitchFamily="34" charset="0"/>
              <a:cs typeface="Arial" panose="020B0604020202020204" pitchFamily="34" charset="0"/>
            </a:endParaRPr>
          </a:p>
          <a:p>
            <a:pPr lvl="1">
              <a:spcBef>
                <a:spcPts val="600"/>
              </a:spcBef>
            </a:pPr>
            <a:r>
              <a:rPr lang="en-US" sz="1400" b="1" spc="-30" dirty="0" smtClean="0">
                <a:latin typeface="Arial" panose="020B0604020202020204" pitchFamily="34" charset="0"/>
                <a:cs typeface="Arial" panose="020B0604020202020204" pitchFamily="34" charset="0"/>
              </a:rPr>
              <a:t>Students</a:t>
            </a:r>
            <a:r>
              <a:rPr lang="en-US" sz="1400" spc="-30" dirty="0" smtClean="0">
                <a:latin typeface="Arial" panose="020B0604020202020204" pitchFamily="34" charset="0"/>
                <a:cs typeface="Arial" panose="020B0604020202020204" pitchFamily="34" charset="0"/>
              </a:rPr>
              <a:t>:  Student Counseling Services who have 40 hour trained Confidential Advisors or</a:t>
            </a:r>
            <a:r>
              <a:rPr lang="en-US" sz="1400" spc="-30" dirty="0" smtClean="0">
                <a:latin typeface="Arial" panose="020B0604020202020204" pitchFamily="34" charset="0"/>
                <a:cs typeface="Arial" panose="020B0604020202020204" pitchFamily="34" charset="0"/>
                <a:hlinkClick r:id="rId5"/>
              </a:rPr>
              <a:t> </a:t>
            </a:r>
            <a:r>
              <a:rPr lang="en-US" sz="1400" spc="-30" dirty="0">
                <a:latin typeface="Arial" panose="020B0604020202020204" pitchFamily="34" charset="0"/>
                <a:cs typeface="Arial" panose="020B0604020202020204" pitchFamily="34" charset="0"/>
                <a:hlinkClick r:id="rId5"/>
              </a:rPr>
              <a:t>Sexual  Assault Prevention and Survivor Services</a:t>
            </a:r>
            <a:r>
              <a:rPr lang="en-US" sz="1400" i="1" spc="-30" dirty="0" smtClean="0">
                <a:latin typeface="Arial" panose="020B0604020202020204" pitchFamily="34" charset="0"/>
                <a:cs typeface="Arial" panose="020B0604020202020204" pitchFamily="34" charset="0"/>
              </a:rPr>
              <a:t>  </a:t>
            </a:r>
          </a:p>
          <a:p>
            <a:pPr lvl="1">
              <a:spcBef>
                <a:spcPts val="1200"/>
              </a:spcBef>
            </a:pPr>
            <a:r>
              <a:rPr lang="en-US" sz="1400" spc="-30" dirty="0" smtClean="0">
                <a:latin typeface="Arial" panose="020B0604020202020204" pitchFamily="34" charset="0"/>
                <a:cs typeface="Arial" panose="020B0604020202020204" pitchFamily="34" charset="0"/>
              </a:rPr>
              <a:t>Counselors in these offices are not required to report to police or the University Title IX office.</a:t>
            </a:r>
            <a:r>
              <a:rPr lang="en-US" sz="1400" i="1" spc="-30" dirty="0" smtClean="0">
                <a:latin typeface="Arial" panose="020B0604020202020204" pitchFamily="34" charset="0"/>
                <a:cs typeface="Arial" panose="020B0604020202020204" pitchFamily="34" charset="0"/>
              </a:rPr>
              <a:t> </a:t>
            </a:r>
          </a:p>
          <a:p>
            <a:pPr lvl="1"/>
            <a:endParaRPr lang="en-US" sz="1400" i="1" spc="-30" dirty="0">
              <a:latin typeface="Arial" panose="020B0604020202020204" pitchFamily="34" charset="0"/>
              <a:cs typeface="Arial" panose="020B0604020202020204" pitchFamily="34" charset="0"/>
            </a:endParaRPr>
          </a:p>
          <a:p>
            <a:pPr marL="457200" indent="-457200"/>
            <a:r>
              <a:rPr lang="en-US" sz="1400" b="1" spc="-30" dirty="0">
                <a:latin typeface="Arial" panose="020B0604020202020204" pitchFamily="34" charset="0"/>
                <a:cs typeface="Arial" panose="020B0604020202020204" pitchFamily="34" charset="0"/>
              </a:rPr>
              <a:t>Q: 	</a:t>
            </a:r>
            <a:r>
              <a:rPr lang="en-US" sz="1400" b="1" spc="-30" dirty="0" smtClean="0">
                <a:latin typeface="Arial" panose="020B0604020202020204" pitchFamily="34" charset="0"/>
                <a:cs typeface="Arial" panose="020B0604020202020204" pitchFamily="34" charset="0"/>
              </a:rPr>
              <a:t>Where can I learn more about training and educational programs, ongoing prevention and awareness campaigns, or opportunities to get 	involved? </a:t>
            </a:r>
            <a:endParaRPr lang="en-US" sz="1400" b="1" spc="-30" dirty="0">
              <a:latin typeface="Arial" panose="020B0604020202020204" pitchFamily="34" charset="0"/>
              <a:cs typeface="Arial" panose="020B0604020202020204" pitchFamily="34" charset="0"/>
            </a:endParaRPr>
          </a:p>
          <a:p>
            <a:pPr>
              <a:spcBef>
                <a:spcPts val="600"/>
              </a:spcBef>
            </a:pPr>
            <a:r>
              <a:rPr lang="en-US" sz="1400" spc="-30" dirty="0">
                <a:latin typeface="Arial" panose="020B0604020202020204" pitchFamily="34" charset="0"/>
                <a:cs typeface="Arial" panose="020B0604020202020204" pitchFamily="34" charset="0"/>
              </a:rPr>
              <a:t>A: 	</a:t>
            </a:r>
            <a:r>
              <a:rPr lang="en-US" sz="1400" spc="-30" dirty="0" smtClean="0">
                <a:solidFill>
                  <a:srgbClr val="00B050"/>
                </a:solidFill>
                <a:latin typeface="Arial" panose="020B0604020202020204" pitchFamily="34" charset="0"/>
                <a:cs typeface="Arial" panose="020B0604020202020204" pitchFamily="34" charset="0"/>
                <a:hlinkClick r:id="rId2"/>
              </a:rPr>
              <a:t>www.titleix.illinoisstate.edu</a:t>
            </a:r>
            <a:r>
              <a:rPr lang="en-US" sz="1400" spc="-30" dirty="0" smtClean="0">
                <a:solidFill>
                  <a:srgbClr val="00B050"/>
                </a:solidFill>
                <a:latin typeface="Arial" panose="020B0604020202020204" pitchFamily="34" charset="0"/>
                <a:cs typeface="Arial" panose="020B0604020202020204" pitchFamily="34" charset="0"/>
              </a:rPr>
              <a:t> </a:t>
            </a:r>
            <a:endParaRPr lang="en-US" sz="1400" spc="-30" dirty="0">
              <a:solidFill>
                <a:srgbClr val="00B05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4386221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067566" y="1177279"/>
            <a:ext cx="6622514" cy="1143000"/>
          </a:xfrm>
        </p:spPr>
        <p:txBody>
          <a:bodyPr/>
          <a:lstStyle/>
          <a:p>
            <a:pPr algn="ctr"/>
            <a:r>
              <a:rPr lang="en-US" dirty="0" smtClean="0"/>
              <a:t>University Sexual </a:t>
            </a:r>
            <a:r>
              <a:rPr lang="en-US" dirty="0"/>
              <a:t>H</a:t>
            </a:r>
            <a:r>
              <a:rPr lang="en-US" dirty="0" smtClean="0"/>
              <a:t>arassment Process</a:t>
            </a:r>
            <a:endParaRPr lang="en-US" dirty="0"/>
          </a:p>
        </p:txBody>
      </p:sp>
      <p:sp>
        <p:nvSpPr>
          <p:cNvPr id="5" name="Text Placeholder 4"/>
          <p:cNvSpPr>
            <a:spLocks noGrp="1"/>
          </p:cNvSpPr>
          <p:nvPr>
            <p:ph type="subTitle" idx="1"/>
          </p:nvPr>
        </p:nvSpPr>
        <p:spPr>
          <a:xfrm>
            <a:off x="2067566" y="2687237"/>
            <a:ext cx="6622514" cy="2072938"/>
          </a:xfrm>
        </p:spPr>
        <p:txBody>
          <a:bodyPr>
            <a:normAutofit fontScale="92500"/>
          </a:bodyPr>
          <a:lstStyle/>
          <a:p>
            <a:pPr marL="914400" lvl="1" indent="-457200" algn="l">
              <a:buFont typeface="Arial" pitchFamily="34" charset="0"/>
              <a:buChar char="•"/>
            </a:pPr>
            <a:r>
              <a:rPr lang="en-US" dirty="0" smtClean="0">
                <a:solidFill>
                  <a:schemeClr val="tx1">
                    <a:lumMod val="85000"/>
                    <a:lumOff val="15000"/>
                  </a:schemeClr>
                </a:solidFill>
              </a:rPr>
              <a:t>Sexual Harassment</a:t>
            </a:r>
          </a:p>
          <a:p>
            <a:pPr marL="914400" lvl="1" indent="-457200" algn="l">
              <a:buFont typeface="Arial" pitchFamily="34" charset="0"/>
              <a:buChar char="•"/>
            </a:pPr>
            <a:r>
              <a:rPr lang="en-US" dirty="0" smtClean="0">
                <a:solidFill>
                  <a:schemeClr val="tx1">
                    <a:lumMod val="85000"/>
                    <a:lumOff val="15000"/>
                  </a:schemeClr>
                </a:solidFill>
              </a:rPr>
              <a:t>Sexual Violence/Assault/Misconduct</a:t>
            </a:r>
          </a:p>
          <a:p>
            <a:pPr marL="914400" lvl="1" indent="-457200" algn="l">
              <a:buFont typeface="Arial" pitchFamily="34" charset="0"/>
              <a:buChar char="•"/>
            </a:pPr>
            <a:r>
              <a:rPr lang="en-US" dirty="0" smtClean="0">
                <a:solidFill>
                  <a:schemeClr val="tx1">
                    <a:lumMod val="85000"/>
                    <a:lumOff val="15000"/>
                  </a:schemeClr>
                </a:solidFill>
              </a:rPr>
              <a:t>Dating/Domestic Violence</a:t>
            </a:r>
          </a:p>
          <a:p>
            <a:pPr marL="914400" lvl="1" indent="-457200" algn="l">
              <a:buFont typeface="Arial" pitchFamily="34" charset="0"/>
              <a:buChar char="•"/>
            </a:pPr>
            <a:r>
              <a:rPr lang="en-US" dirty="0" smtClean="0">
                <a:solidFill>
                  <a:schemeClr val="tx1">
                    <a:lumMod val="85000"/>
                    <a:lumOff val="15000"/>
                  </a:schemeClr>
                </a:solidFill>
              </a:rPr>
              <a:t>Stalking</a:t>
            </a:r>
            <a:endParaRPr lang="en-US" dirty="0">
              <a:solidFill>
                <a:schemeClr val="tx1">
                  <a:lumMod val="85000"/>
                  <a:lumOff val="15000"/>
                </a:schemeClr>
              </a:solidFill>
            </a:endParaRPr>
          </a:p>
        </p:txBody>
      </p:sp>
    </p:spTree>
    <p:extLst>
      <p:ext uri="{BB962C8B-B14F-4D97-AF65-F5344CB8AC3E}">
        <p14:creationId xmlns:p14="http://schemas.microsoft.com/office/powerpoint/2010/main" val="354843469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9274" y="170390"/>
            <a:ext cx="6857526" cy="914400"/>
          </a:xfrm>
        </p:spPr>
        <p:txBody>
          <a:bodyPr/>
          <a:lstStyle/>
          <a:p>
            <a:r>
              <a:rPr lang="en-US" sz="3000" dirty="0" smtClean="0"/>
              <a:t>University Response to Reports </a:t>
            </a:r>
            <a:br>
              <a:rPr lang="en-US" sz="3000" dirty="0" smtClean="0"/>
            </a:br>
            <a:r>
              <a:rPr lang="en-US" sz="3000" dirty="0" smtClean="0"/>
              <a:t>of Sexual Harassment</a:t>
            </a:r>
            <a:endParaRPr lang="en-US" sz="3000" dirty="0"/>
          </a:p>
        </p:txBody>
      </p:sp>
      <p:sp>
        <p:nvSpPr>
          <p:cNvPr id="3" name="Content Placeholder 2"/>
          <p:cNvSpPr>
            <a:spLocks noGrp="1"/>
          </p:cNvSpPr>
          <p:nvPr>
            <p:ph idx="1"/>
          </p:nvPr>
        </p:nvSpPr>
        <p:spPr>
          <a:xfrm>
            <a:off x="2141220" y="1382339"/>
            <a:ext cx="6629728" cy="4401520"/>
          </a:xfrm>
        </p:spPr>
        <p:txBody>
          <a:bodyPr>
            <a:normAutofit/>
          </a:bodyPr>
          <a:lstStyle/>
          <a:p>
            <a:r>
              <a:rPr lang="en-US" sz="1400" dirty="0"/>
              <a:t>It is important to know that the University takes any reports or complaints of crimes/incidents very seriously.</a:t>
            </a:r>
          </a:p>
          <a:p>
            <a:r>
              <a:rPr lang="en-US" sz="1400" dirty="0" smtClean="0"/>
              <a:t>The University offers a variety of protective and supportive measures to assist students and employees.  </a:t>
            </a:r>
          </a:p>
          <a:p>
            <a:pPr marL="1085850" lvl="1">
              <a:buFont typeface="Arial" panose="020B0604020202020204" pitchFamily="34" charset="0"/>
              <a:buChar char="•"/>
            </a:pPr>
            <a:r>
              <a:rPr lang="en-US" sz="1400" dirty="0">
                <a:latin typeface="Arial" panose="020B0604020202020204" pitchFamily="34" charset="0"/>
                <a:cs typeface="Arial" panose="020B0604020202020204" pitchFamily="34" charset="0"/>
              </a:rPr>
              <a:t>Employees can make requests by contacting the Office of Equal </a:t>
            </a:r>
            <a:r>
              <a:rPr lang="en-US" sz="1400" dirty="0" smtClean="0">
                <a:latin typeface="Arial" panose="020B0604020202020204" pitchFamily="34" charset="0"/>
                <a:cs typeface="Arial" panose="020B0604020202020204" pitchFamily="34" charset="0"/>
              </a:rPr>
              <a:t>Opportunity </a:t>
            </a:r>
            <a:r>
              <a:rPr lang="en-US" sz="1400" dirty="0">
                <a:latin typeface="Arial" panose="020B0604020202020204" pitchFamily="34" charset="0"/>
                <a:cs typeface="Arial" panose="020B0604020202020204" pitchFamily="34" charset="0"/>
              </a:rPr>
              <a:t>and Access (OEOA).</a:t>
            </a:r>
          </a:p>
          <a:p>
            <a:pPr marL="1085850" lvl="1">
              <a:buFont typeface="Arial" panose="020B0604020202020204" pitchFamily="34" charset="0"/>
              <a:buChar char="•"/>
            </a:pPr>
            <a:r>
              <a:rPr lang="en-US" sz="1400" dirty="0">
                <a:latin typeface="Arial" panose="020B0604020202020204" pitchFamily="34" charset="0"/>
                <a:cs typeface="Arial" panose="020B0604020202020204" pitchFamily="34" charset="0"/>
              </a:rPr>
              <a:t>Students can make requests by contacting the Student Affairs Title IX </a:t>
            </a:r>
            <a:r>
              <a:rPr lang="en-US" sz="1400" dirty="0" smtClean="0">
                <a:latin typeface="Arial" panose="020B0604020202020204" pitchFamily="34" charset="0"/>
                <a:cs typeface="Arial" panose="020B0604020202020204" pitchFamily="34" charset="0"/>
              </a:rPr>
              <a:t>office.</a:t>
            </a:r>
            <a:endParaRPr lang="en-US" sz="1400" dirty="0">
              <a:latin typeface="Arial" panose="020B0604020202020204" pitchFamily="34" charset="0"/>
              <a:cs typeface="Arial" panose="020B0604020202020204" pitchFamily="34" charset="0"/>
            </a:endParaRPr>
          </a:p>
          <a:p>
            <a:r>
              <a:rPr lang="en-US" sz="1400" dirty="0" smtClean="0">
                <a:solidFill>
                  <a:schemeClr val="tx1"/>
                </a:solidFill>
              </a:rPr>
              <a:t>Examples of protective/support measures include, but are not limited to:</a:t>
            </a:r>
          </a:p>
        </p:txBody>
      </p:sp>
      <p:graphicFrame>
        <p:nvGraphicFramePr>
          <p:cNvPr id="4" name="Table 3"/>
          <p:cNvGraphicFramePr>
            <a:graphicFrameLocks noGrp="1"/>
          </p:cNvGraphicFramePr>
          <p:nvPr>
            <p:extLst>
              <p:ext uri="{D42A27DB-BD31-4B8C-83A1-F6EECF244321}">
                <p14:modId xmlns:p14="http://schemas.microsoft.com/office/powerpoint/2010/main" val="2484637193"/>
              </p:ext>
            </p:extLst>
          </p:nvPr>
        </p:nvGraphicFramePr>
        <p:xfrm>
          <a:off x="2323936" y="3675073"/>
          <a:ext cx="6096000" cy="844657"/>
        </p:xfrm>
        <a:graphic>
          <a:graphicData uri="http://schemas.openxmlformats.org/drawingml/2006/table">
            <a:tbl>
              <a:tblPr firstRow="1" bandRow="1">
                <a:tableStyleId>{0E3FDE45-AF77-4B5C-9715-49D594BDF05E}</a:tableStyleId>
              </a:tblPr>
              <a:tblGrid>
                <a:gridCol w="3048000">
                  <a:extLst>
                    <a:ext uri="{9D8B030D-6E8A-4147-A177-3AD203B41FA5}">
                      <a16:colId xmlns:a16="http://schemas.microsoft.com/office/drawing/2014/main" val="20000"/>
                    </a:ext>
                  </a:extLst>
                </a:gridCol>
                <a:gridCol w="3048000">
                  <a:extLst>
                    <a:ext uri="{9D8B030D-6E8A-4147-A177-3AD203B41FA5}">
                      <a16:colId xmlns:a16="http://schemas.microsoft.com/office/drawing/2014/main" val="20001"/>
                    </a:ext>
                  </a:extLst>
                </a:gridCol>
              </a:tblGrid>
              <a:tr h="844657">
                <a:tc>
                  <a:txBody>
                    <a:bodyPr/>
                    <a:lstStyle/>
                    <a:p>
                      <a:pPr marL="285750" indent="-285750">
                        <a:spcBef>
                          <a:spcPts val="600"/>
                        </a:spcBef>
                        <a:buFont typeface="Arial" pitchFamily="34" charset="0"/>
                        <a:buChar char="•"/>
                      </a:pPr>
                      <a:r>
                        <a:rPr lang="en-US" sz="1400" b="0" dirty="0" smtClean="0">
                          <a:solidFill>
                            <a:schemeClr val="tx1"/>
                          </a:solidFill>
                          <a:latin typeface="Arial" panose="020B0604020202020204" pitchFamily="34" charset="0"/>
                          <a:cs typeface="Arial" panose="020B0604020202020204" pitchFamily="34" charset="0"/>
                        </a:rPr>
                        <a:t>University Contact Restriction</a:t>
                      </a:r>
                    </a:p>
                    <a:p>
                      <a:pPr marL="285750" indent="-285750">
                        <a:buFont typeface="Arial" pitchFamily="34" charset="0"/>
                        <a:buChar char="•"/>
                      </a:pPr>
                      <a:r>
                        <a:rPr lang="en-US" sz="1400" b="0" dirty="0" smtClean="0">
                          <a:solidFill>
                            <a:schemeClr val="tx1"/>
                          </a:solidFill>
                          <a:latin typeface="Arial" panose="020B0604020202020204" pitchFamily="34" charset="0"/>
                          <a:cs typeface="Arial" panose="020B0604020202020204" pitchFamily="34" charset="0"/>
                        </a:rPr>
                        <a:t>Alternate housing</a:t>
                      </a:r>
                      <a:r>
                        <a:rPr lang="en-US" sz="1400" b="0" baseline="0" dirty="0" smtClean="0">
                          <a:solidFill>
                            <a:schemeClr val="tx1"/>
                          </a:solidFill>
                          <a:latin typeface="Arial" panose="020B0604020202020204" pitchFamily="34" charset="0"/>
                          <a:cs typeface="Arial" panose="020B0604020202020204" pitchFamily="34" charset="0"/>
                        </a:rPr>
                        <a:t> placement</a:t>
                      </a:r>
                    </a:p>
                    <a:p>
                      <a:pPr marL="285750" indent="-285750">
                        <a:buFont typeface="Arial" pitchFamily="34" charset="0"/>
                        <a:buChar char="•"/>
                      </a:pPr>
                      <a:r>
                        <a:rPr lang="en-US" sz="1400" b="0" baseline="0" dirty="0" smtClean="0">
                          <a:solidFill>
                            <a:schemeClr val="tx1"/>
                          </a:solidFill>
                          <a:latin typeface="Arial" panose="020B0604020202020204" pitchFamily="34" charset="0"/>
                          <a:cs typeface="Arial" panose="020B0604020202020204" pitchFamily="34" charset="0"/>
                        </a:rPr>
                        <a:t>Academic assistance</a:t>
                      </a:r>
                      <a:endParaRPr lang="en-US" sz="1400" b="0" dirty="0">
                        <a:solidFill>
                          <a:schemeClr val="tx1"/>
                        </a:solidFill>
                        <a:latin typeface="Arial" panose="020B0604020202020204" pitchFamily="34" charset="0"/>
                        <a:cs typeface="Arial" panose="020B0604020202020204" pitchFamily="34" charset="0"/>
                      </a:endParaRPr>
                    </a:p>
                  </a:txBody>
                  <a:tcPr/>
                </a:tc>
                <a:tc>
                  <a:txBody>
                    <a:bodyPr/>
                    <a:lstStyle/>
                    <a:p>
                      <a:pPr marL="285750" marR="0" indent="-285750" algn="l" defTabSz="457200" rtl="0" eaLnBrk="1" fontAlgn="auto" latinLnBrk="0" hangingPunct="1">
                        <a:lnSpc>
                          <a:spcPct val="100000"/>
                        </a:lnSpc>
                        <a:spcBef>
                          <a:spcPts val="0"/>
                        </a:spcBef>
                        <a:spcAft>
                          <a:spcPts val="0"/>
                        </a:spcAft>
                        <a:buClrTx/>
                        <a:buSzTx/>
                        <a:buFont typeface="Arial" pitchFamily="34" charset="0"/>
                        <a:buChar char="•"/>
                        <a:tabLst/>
                        <a:defRPr/>
                      </a:pPr>
                      <a:r>
                        <a:rPr lang="en-US" sz="1400" b="0" baseline="0" dirty="0" smtClean="0">
                          <a:solidFill>
                            <a:schemeClr val="tx1"/>
                          </a:solidFill>
                          <a:latin typeface="Arial" panose="020B0604020202020204" pitchFamily="34" charset="0"/>
                          <a:cs typeface="Arial" panose="020B0604020202020204" pitchFamily="34" charset="0"/>
                        </a:rPr>
                        <a:t>Transportation information</a:t>
                      </a:r>
                    </a:p>
                    <a:p>
                      <a:pPr marL="285750" indent="-285750">
                        <a:buFont typeface="Arial" pitchFamily="34" charset="0"/>
                        <a:buChar char="•"/>
                      </a:pPr>
                      <a:r>
                        <a:rPr lang="en-US" sz="1400" b="0" dirty="0" smtClean="0">
                          <a:solidFill>
                            <a:schemeClr val="tx1"/>
                          </a:solidFill>
                          <a:latin typeface="Arial" panose="020B0604020202020204" pitchFamily="34" charset="0"/>
                          <a:cs typeface="Arial" panose="020B0604020202020204" pitchFamily="34" charset="0"/>
                        </a:rPr>
                        <a:t>Alternate</a:t>
                      </a:r>
                      <a:r>
                        <a:rPr lang="en-US" sz="1400" b="0" baseline="0" dirty="0" smtClean="0">
                          <a:solidFill>
                            <a:schemeClr val="tx1"/>
                          </a:solidFill>
                          <a:latin typeface="Arial" panose="020B0604020202020204" pitchFamily="34" charset="0"/>
                          <a:cs typeface="Arial" panose="020B0604020202020204" pitchFamily="34" charset="0"/>
                        </a:rPr>
                        <a:t> work situation</a:t>
                      </a:r>
                    </a:p>
                    <a:p>
                      <a:pPr marL="285750" indent="-285750">
                        <a:buFont typeface="Arial" pitchFamily="34" charset="0"/>
                        <a:buChar char="•"/>
                      </a:pPr>
                      <a:r>
                        <a:rPr lang="en-US" sz="1400" b="0" baseline="0" dirty="0" smtClean="0">
                          <a:solidFill>
                            <a:schemeClr val="tx1"/>
                          </a:solidFill>
                          <a:latin typeface="Arial" panose="020B0604020202020204" pitchFamily="34" charset="0"/>
                          <a:cs typeface="Arial" panose="020B0604020202020204" pitchFamily="34" charset="0"/>
                        </a:rPr>
                        <a:t>Retaliation protection</a:t>
                      </a:r>
                      <a:endParaRPr lang="en-US" sz="1400" b="0" dirty="0">
                        <a:solidFill>
                          <a:schemeClr val="tx1"/>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0"/>
                  </a:ext>
                </a:extLst>
              </a:tr>
            </a:tbl>
          </a:graphicData>
        </a:graphic>
      </p:graphicFrame>
      <p:sp>
        <p:nvSpPr>
          <p:cNvPr id="5" name="Rectangle 4"/>
          <p:cNvSpPr/>
          <p:nvPr/>
        </p:nvSpPr>
        <p:spPr>
          <a:xfrm>
            <a:off x="2141220" y="3504068"/>
            <a:ext cx="6423660" cy="1677382"/>
          </a:xfrm>
          <a:prstGeom prst="rect">
            <a:avLst/>
          </a:prstGeom>
        </p:spPr>
        <p:txBody>
          <a:bodyPr wrap="square">
            <a:spAutoFit/>
          </a:bodyPr>
          <a:lstStyle/>
          <a:p>
            <a:pPr marL="1085850" lvl="1" indent="-285750">
              <a:buFont typeface="Arial" panose="020B0604020202020204" pitchFamily="34" charset="0"/>
              <a:buChar char="•"/>
            </a:pPr>
            <a:endParaRPr lang="en-US" sz="1400" dirty="0" smtClean="0">
              <a:latin typeface="Arial" panose="020B0604020202020204" pitchFamily="34" charset="0"/>
              <a:cs typeface="Arial" panose="020B0604020202020204" pitchFamily="34" charset="0"/>
            </a:endParaRPr>
          </a:p>
          <a:p>
            <a:pPr marL="1085850" lvl="1" indent="-285750">
              <a:buFont typeface="Arial" panose="020B0604020202020204" pitchFamily="34" charset="0"/>
              <a:buChar char="•"/>
            </a:pPr>
            <a:endParaRPr lang="en-US" sz="1400" dirty="0">
              <a:latin typeface="Arial" panose="020B0604020202020204" pitchFamily="34" charset="0"/>
              <a:cs typeface="Arial" panose="020B0604020202020204" pitchFamily="34" charset="0"/>
            </a:endParaRPr>
          </a:p>
          <a:p>
            <a:pPr marL="800100" lvl="1"/>
            <a:endParaRPr lang="en-US" sz="1400" dirty="0" smtClean="0">
              <a:latin typeface="Arial" panose="020B0604020202020204" pitchFamily="34" charset="0"/>
              <a:cs typeface="Arial" panose="020B0604020202020204" pitchFamily="34" charset="0"/>
            </a:endParaRPr>
          </a:p>
          <a:p>
            <a:pPr marL="800100" lvl="1"/>
            <a:endParaRPr lang="en-US" sz="1400" dirty="0" smtClean="0">
              <a:latin typeface="Arial" panose="020B0604020202020204" pitchFamily="34" charset="0"/>
              <a:cs typeface="Arial" panose="020B0604020202020204" pitchFamily="34" charset="0"/>
            </a:endParaRPr>
          </a:p>
          <a:p>
            <a:pPr marL="800100" lvl="1"/>
            <a:endParaRPr lang="en-US" sz="1400" dirty="0" smtClean="0">
              <a:latin typeface="Arial" panose="020B0604020202020204" pitchFamily="34" charset="0"/>
              <a:cs typeface="Arial" panose="020B0604020202020204" pitchFamily="34" charset="0"/>
            </a:endParaRPr>
          </a:p>
          <a:p>
            <a:pPr marL="285750" indent="-285750">
              <a:spcBef>
                <a:spcPts val="600"/>
              </a:spcBef>
              <a:spcAft>
                <a:spcPts val="600"/>
              </a:spcAft>
              <a:buFont typeface="Arial" pitchFamily="34" charset="0"/>
              <a:buChar char="•"/>
            </a:pPr>
            <a:r>
              <a:rPr lang="en-US" sz="1400" dirty="0" smtClean="0">
                <a:latin typeface="Arial" panose="020B0604020202020204" pitchFamily="34" charset="0"/>
                <a:cs typeface="Arial" panose="020B0604020202020204" pitchFamily="34" charset="0"/>
              </a:rPr>
              <a:t>Any reported crimes or sexual </a:t>
            </a:r>
            <a:r>
              <a:rPr lang="en-US" sz="1400" dirty="0">
                <a:latin typeface="Arial" panose="020B0604020202020204" pitchFamily="34" charset="0"/>
                <a:cs typeface="Arial" panose="020B0604020202020204" pitchFamily="34" charset="0"/>
              </a:rPr>
              <a:t>harassment will be reviewed and investigated according to the University complaint procedures</a:t>
            </a:r>
            <a:r>
              <a:rPr lang="en-US" sz="1400" dirty="0" smtClean="0">
                <a:latin typeface="Arial" panose="020B0604020202020204" pitchFamily="34" charset="0"/>
                <a:cs typeface="Arial" panose="020B0604020202020204" pitchFamily="34" charset="0"/>
              </a:rPr>
              <a:t>.  </a:t>
            </a:r>
            <a:endParaRPr lang="en-US" sz="1400" dirty="0">
              <a:solidFill>
                <a:srgbClr val="00B05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4932529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57072" y="173898"/>
            <a:ext cx="6629728" cy="914400"/>
          </a:xfrm>
        </p:spPr>
        <p:txBody>
          <a:bodyPr/>
          <a:lstStyle/>
          <a:p>
            <a:r>
              <a:rPr lang="en-US" sz="2600" dirty="0" smtClean="0"/>
              <a:t>Complaint Procedures for Allegations of Sexual Harassment</a:t>
            </a:r>
            <a:endParaRPr lang="en-US" sz="2600" dirty="0"/>
          </a:p>
        </p:txBody>
      </p:sp>
      <p:sp>
        <p:nvSpPr>
          <p:cNvPr id="5" name="TextBox 4"/>
          <p:cNvSpPr txBox="1"/>
          <p:nvPr/>
        </p:nvSpPr>
        <p:spPr>
          <a:xfrm>
            <a:off x="2194560" y="1617687"/>
            <a:ext cx="6492240" cy="2908489"/>
          </a:xfrm>
          <a:prstGeom prst="rect">
            <a:avLst/>
          </a:prstGeom>
          <a:noFill/>
        </p:spPr>
        <p:txBody>
          <a:bodyPr wrap="square" rtlCol="0">
            <a:spAutoFit/>
          </a:bodyPr>
          <a:lstStyle/>
          <a:p>
            <a:pPr>
              <a:spcAft>
                <a:spcPts val="600"/>
              </a:spcAft>
            </a:pPr>
            <a:r>
              <a:rPr lang="en-US" dirty="0">
                <a:latin typeface="Arial" panose="020B0604020202020204" pitchFamily="34" charset="0"/>
                <a:cs typeface="Arial" panose="020B0604020202020204" pitchFamily="34" charset="0"/>
              </a:rPr>
              <a:t>The University is required to follow up on all reported incidents of sexual harassment including </a:t>
            </a:r>
            <a:r>
              <a:rPr lang="en-US" dirty="0" smtClean="0">
                <a:latin typeface="Arial" panose="020B0604020202020204" pitchFamily="34" charset="0"/>
                <a:cs typeface="Arial" panose="020B0604020202020204" pitchFamily="34" charset="0"/>
              </a:rPr>
              <a:t>sexual misconduct, sexual </a:t>
            </a:r>
            <a:r>
              <a:rPr lang="en-US" dirty="0">
                <a:latin typeface="Arial" panose="020B0604020202020204" pitchFamily="34" charset="0"/>
                <a:cs typeface="Arial" panose="020B0604020202020204" pitchFamily="34" charset="0"/>
              </a:rPr>
              <a:t>assault, domestic violence, dating violence, and stalking to support the University’s efforts to provide a safe and non-discriminatory  </a:t>
            </a:r>
            <a:r>
              <a:rPr lang="en-US" dirty="0" smtClean="0">
                <a:latin typeface="Arial" panose="020B0604020202020204" pitchFamily="34" charset="0"/>
                <a:cs typeface="Arial" panose="020B0604020202020204" pitchFamily="34" charset="0"/>
              </a:rPr>
              <a:t>learning and living environment</a:t>
            </a:r>
            <a:r>
              <a:rPr lang="en-US" dirty="0">
                <a:latin typeface="Arial" panose="020B0604020202020204" pitchFamily="34" charset="0"/>
                <a:cs typeface="Arial" panose="020B0604020202020204" pitchFamily="34" charset="0"/>
              </a:rPr>
              <a:t>. </a:t>
            </a:r>
            <a:endParaRPr lang="en-US" dirty="0" smtClean="0">
              <a:latin typeface="Arial" panose="020B0604020202020204" pitchFamily="34" charset="0"/>
              <a:cs typeface="Arial" panose="020B0604020202020204" pitchFamily="34" charset="0"/>
            </a:endParaRPr>
          </a:p>
          <a:p>
            <a:pPr>
              <a:spcAft>
                <a:spcPts val="600"/>
              </a:spcAft>
            </a:pPr>
            <a:endParaRPr lang="en-US" i="1" dirty="0">
              <a:latin typeface="Arial" panose="020B0604020202020204" pitchFamily="34" charset="0"/>
              <a:cs typeface="Arial" panose="020B0604020202020204" pitchFamily="34" charset="0"/>
            </a:endParaRPr>
          </a:p>
          <a:p>
            <a:pPr>
              <a:spcAft>
                <a:spcPts val="600"/>
              </a:spcAft>
            </a:pPr>
            <a:r>
              <a:rPr lang="en-US" i="1" dirty="0" smtClean="0">
                <a:latin typeface="Arial" panose="020B0604020202020204" pitchFamily="34" charset="0"/>
                <a:cs typeface="Arial" panose="020B0604020202020204" pitchFamily="34" charset="0"/>
              </a:rPr>
              <a:t>Please </a:t>
            </a:r>
            <a:r>
              <a:rPr lang="en-US" i="1" dirty="0">
                <a:latin typeface="Arial" panose="020B0604020202020204" pitchFamily="34" charset="0"/>
                <a:cs typeface="Arial" panose="020B0604020202020204" pitchFamily="34" charset="0"/>
              </a:rPr>
              <a:t>note that University processes are separate from any criminal process related to an incident.</a:t>
            </a:r>
            <a:endParaRPr lang="en-US" dirty="0">
              <a:latin typeface="Helvetica" pitchFamily="34" charset="0"/>
              <a:cs typeface="Helvetica" pitchFamily="34" charset="0"/>
            </a:endParaRPr>
          </a:p>
          <a:p>
            <a:endParaRPr lang="en-US" sz="1200" dirty="0">
              <a:latin typeface="Arial" panose="020B0604020202020204" pitchFamily="34" charset="0"/>
              <a:cs typeface="Arial" panose="020B0604020202020204" pitchFamily="34" charset="0"/>
            </a:endParaRPr>
          </a:p>
          <a:p>
            <a:endParaRPr lang="en-US" sz="1200" i="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428837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57072" y="173898"/>
            <a:ext cx="6629728" cy="914400"/>
          </a:xfrm>
        </p:spPr>
        <p:txBody>
          <a:bodyPr/>
          <a:lstStyle/>
          <a:p>
            <a:r>
              <a:rPr lang="en-US" sz="2600" dirty="0" smtClean="0"/>
              <a:t>Complaint Procedures for Allegations of Sexual Harassment Against Students</a:t>
            </a:r>
            <a:endParaRPr lang="en-US" sz="2600" dirty="0"/>
          </a:p>
        </p:txBody>
      </p:sp>
      <p:sp>
        <p:nvSpPr>
          <p:cNvPr id="5" name="TextBox 4"/>
          <p:cNvSpPr txBox="1"/>
          <p:nvPr/>
        </p:nvSpPr>
        <p:spPr>
          <a:xfrm>
            <a:off x="2194560" y="1216635"/>
            <a:ext cx="6492240" cy="4355038"/>
          </a:xfrm>
          <a:prstGeom prst="rect">
            <a:avLst/>
          </a:prstGeom>
          <a:noFill/>
        </p:spPr>
        <p:txBody>
          <a:bodyPr wrap="square" rtlCol="0">
            <a:spAutoFit/>
          </a:bodyPr>
          <a:lstStyle/>
          <a:p>
            <a:pPr>
              <a:spcAft>
                <a:spcPts val="600"/>
              </a:spcAft>
            </a:pPr>
            <a:r>
              <a:rPr lang="en-US" sz="1600" dirty="0" smtClean="0">
                <a:latin typeface="Arial" panose="020B0604020202020204" pitchFamily="34" charset="0"/>
                <a:cs typeface="Arial" panose="020B0604020202020204" pitchFamily="34" charset="0"/>
              </a:rPr>
              <a:t>The Student Affairs Title IX Office and Student Conduct and Conflict Resolution will </a:t>
            </a:r>
            <a:r>
              <a:rPr lang="en-US" sz="1600" dirty="0">
                <a:latin typeface="Arial" panose="020B0604020202020204" pitchFamily="34" charset="0"/>
                <a:cs typeface="Arial" panose="020B0604020202020204" pitchFamily="34" charset="0"/>
              </a:rPr>
              <a:t>follow up using the following complaint procedures</a:t>
            </a:r>
            <a:r>
              <a:rPr lang="en-US" sz="1600" dirty="0" smtClean="0">
                <a:latin typeface="Arial" panose="020B0604020202020204" pitchFamily="34" charset="0"/>
                <a:cs typeface="Arial" panose="020B0604020202020204" pitchFamily="34" charset="0"/>
              </a:rPr>
              <a:t>:</a:t>
            </a:r>
            <a:endParaRPr lang="en-US" sz="1600" b="1" spc="-30" dirty="0">
              <a:latin typeface="Arial" panose="020B0604020202020204" pitchFamily="34" charset="0"/>
              <a:cs typeface="Arial" panose="020B0604020202020204" pitchFamily="34" charset="0"/>
            </a:endParaRPr>
          </a:p>
          <a:p>
            <a:pPr marL="285750" indent="-285750">
              <a:spcAft>
                <a:spcPts val="600"/>
              </a:spcAft>
              <a:buFont typeface="Arial" pitchFamily="34" charset="0"/>
              <a:buChar char="•"/>
            </a:pPr>
            <a:r>
              <a:rPr lang="en-US" sz="1600" spc="-30" dirty="0">
                <a:latin typeface="Arial" panose="020B0604020202020204" pitchFamily="34" charset="0"/>
                <a:cs typeface="Arial" panose="020B0604020202020204" pitchFamily="34" charset="0"/>
              </a:rPr>
              <a:t>Provide student support, which includes discussing retaliation and whistleblower protections</a:t>
            </a:r>
          </a:p>
          <a:p>
            <a:pPr marL="285750" indent="-285750">
              <a:spcAft>
                <a:spcPts val="600"/>
              </a:spcAft>
              <a:buFont typeface="Arial" pitchFamily="34" charset="0"/>
              <a:buChar char="•"/>
            </a:pPr>
            <a:r>
              <a:rPr lang="en-US" sz="1600" spc="-30" dirty="0">
                <a:latin typeface="Arial" panose="020B0604020202020204" pitchFamily="34" charset="0"/>
                <a:cs typeface="Arial" panose="020B0604020202020204" pitchFamily="34" charset="0"/>
              </a:rPr>
              <a:t>Review allegations</a:t>
            </a:r>
          </a:p>
          <a:p>
            <a:pPr marL="285750" indent="-285750">
              <a:spcAft>
                <a:spcPts val="600"/>
              </a:spcAft>
              <a:buFont typeface="Arial" pitchFamily="34" charset="0"/>
              <a:buChar char="•"/>
            </a:pPr>
            <a:r>
              <a:rPr lang="en-US" sz="1600" spc="-30" dirty="0">
                <a:latin typeface="Arial" panose="020B0604020202020204" pitchFamily="34" charset="0"/>
                <a:cs typeface="Arial" panose="020B0604020202020204" pitchFamily="34" charset="0"/>
              </a:rPr>
              <a:t>Investigate allegations</a:t>
            </a:r>
          </a:p>
          <a:p>
            <a:pPr marL="285750" indent="-285750">
              <a:spcAft>
                <a:spcPts val="600"/>
              </a:spcAft>
              <a:buFont typeface="Arial" pitchFamily="34" charset="0"/>
              <a:buChar char="•"/>
            </a:pPr>
            <a:r>
              <a:rPr lang="en-US" sz="1600" spc="-30" dirty="0">
                <a:latin typeface="Arial" panose="020B0604020202020204" pitchFamily="34" charset="0"/>
                <a:cs typeface="Arial" panose="020B0604020202020204" pitchFamily="34" charset="0"/>
              </a:rPr>
              <a:t>File charges if warranted</a:t>
            </a:r>
          </a:p>
          <a:p>
            <a:pPr marL="285750" indent="-285750">
              <a:spcAft>
                <a:spcPts val="600"/>
              </a:spcAft>
              <a:buFont typeface="Arial" pitchFamily="34" charset="0"/>
              <a:buChar char="•"/>
            </a:pPr>
            <a:r>
              <a:rPr lang="en-US" sz="1600" spc="-30" dirty="0">
                <a:latin typeface="Arial" panose="020B0604020202020204" pitchFamily="34" charset="0"/>
                <a:cs typeface="Arial" panose="020B0604020202020204" pitchFamily="34" charset="0"/>
              </a:rPr>
              <a:t>Conduct </a:t>
            </a:r>
            <a:r>
              <a:rPr lang="en-US" sz="1600" spc="-30" dirty="0" smtClean="0">
                <a:latin typeface="Arial" panose="020B0604020202020204" pitchFamily="34" charset="0"/>
                <a:cs typeface="Arial" panose="020B0604020202020204" pitchFamily="34" charset="0"/>
              </a:rPr>
              <a:t>student disciplinary conferences/hearing</a:t>
            </a:r>
            <a:endParaRPr lang="en-US" sz="1600" spc="-30" dirty="0">
              <a:latin typeface="Arial" panose="020B0604020202020204" pitchFamily="34" charset="0"/>
              <a:cs typeface="Arial" panose="020B0604020202020204" pitchFamily="34" charset="0"/>
            </a:endParaRPr>
          </a:p>
          <a:p>
            <a:pPr marL="285750" indent="-285750">
              <a:spcAft>
                <a:spcPts val="600"/>
              </a:spcAft>
              <a:buFont typeface="Arial" pitchFamily="34" charset="0"/>
              <a:buChar char="•"/>
            </a:pPr>
            <a:r>
              <a:rPr lang="en-US" sz="1600" spc="-30" dirty="0">
                <a:latin typeface="Arial" panose="020B0604020202020204" pitchFamily="34" charset="0"/>
                <a:cs typeface="Arial" panose="020B0604020202020204" pitchFamily="34" charset="0"/>
              </a:rPr>
              <a:t>Initiate sanctions/interventions</a:t>
            </a:r>
          </a:p>
          <a:p>
            <a:pPr marL="285750" indent="-285750">
              <a:spcAft>
                <a:spcPts val="600"/>
              </a:spcAft>
              <a:buFont typeface="Arial" pitchFamily="34" charset="0"/>
              <a:buChar char="•"/>
            </a:pPr>
            <a:r>
              <a:rPr lang="en-US" sz="1600" spc="-30" dirty="0">
                <a:latin typeface="Arial" panose="020B0604020202020204" pitchFamily="34" charset="0"/>
                <a:cs typeface="Arial" panose="020B0604020202020204" pitchFamily="34" charset="0"/>
              </a:rPr>
              <a:t>Appeal </a:t>
            </a:r>
            <a:r>
              <a:rPr lang="en-US" sz="1600" spc="-30" dirty="0" smtClean="0">
                <a:latin typeface="Arial" panose="020B0604020202020204" pitchFamily="34" charset="0"/>
                <a:cs typeface="Arial" panose="020B0604020202020204" pitchFamily="34" charset="0"/>
              </a:rPr>
              <a:t>rights</a:t>
            </a:r>
            <a:endParaRPr lang="en-US" sz="1600" spc="-30" dirty="0">
              <a:latin typeface="Arial" panose="020B0604020202020204" pitchFamily="34" charset="0"/>
              <a:cs typeface="Arial" panose="020B0604020202020204" pitchFamily="34" charset="0"/>
            </a:endParaRPr>
          </a:p>
          <a:p>
            <a:pPr>
              <a:spcBef>
                <a:spcPts val="600"/>
              </a:spcBef>
            </a:pPr>
            <a:r>
              <a:rPr lang="en-US" sz="1600" dirty="0" smtClean="0">
                <a:latin typeface="Arial" panose="020B0604020202020204" pitchFamily="34" charset="0"/>
                <a:cs typeface="Arial" panose="020B0604020202020204" pitchFamily="34" charset="0"/>
              </a:rPr>
              <a:t>The SCCR Office may </a:t>
            </a:r>
            <a:r>
              <a:rPr lang="en-US" sz="1600" dirty="0">
                <a:latin typeface="Arial" panose="020B0604020202020204" pitchFamily="34" charset="0"/>
                <a:cs typeface="Arial" panose="020B0604020202020204" pitchFamily="34" charset="0"/>
              </a:rPr>
              <a:t>impose disciplinary action up to and including the removal of the student from the campus community</a:t>
            </a:r>
            <a:r>
              <a:rPr lang="en-US" sz="1600" dirty="0" smtClean="0">
                <a:latin typeface="Arial" panose="020B0604020202020204" pitchFamily="34" charset="0"/>
                <a:cs typeface="Arial" panose="020B0604020202020204" pitchFamily="34" charset="0"/>
              </a:rPr>
              <a:t>.</a:t>
            </a:r>
          </a:p>
          <a:p>
            <a:endParaRPr lang="en-US" sz="1200" i="1" spc="-30" dirty="0" smtClean="0">
              <a:latin typeface="Arial" panose="020B0604020202020204" pitchFamily="34" charset="0"/>
              <a:cs typeface="Arial" panose="020B0604020202020204" pitchFamily="34" charset="0"/>
            </a:endParaRPr>
          </a:p>
          <a:p>
            <a:r>
              <a:rPr lang="en-US" sz="1400" i="1" spc="-30" dirty="0" smtClean="0">
                <a:latin typeface="Arial" panose="020B0604020202020204" pitchFamily="34" charset="0"/>
                <a:cs typeface="Arial" panose="020B0604020202020204" pitchFamily="34" charset="0"/>
              </a:rPr>
              <a:t>For </a:t>
            </a:r>
            <a:r>
              <a:rPr lang="en-US" sz="1400" i="1" spc="-30" dirty="0">
                <a:latin typeface="Arial" panose="020B0604020202020204" pitchFamily="34" charset="0"/>
                <a:cs typeface="Arial" panose="020B0604020202020204" pitchFamily="34" charset="0"/>
              </a:rPr>
              <a:t>a detailed explanation of the process, </a:t>
            </a:r>
            <a:r>
              <a:rPr lang="en-US" sz="1400" i="1" spc="-30" dirty="0" smtClean="0">
                <a:latin typeface="Arial" panose="020B0604020202020204" pitchFamily="34" charset="0"/>
                <a:cs typeface="Arial" panose="020B0604020202020204" pitchFamily="34" charset="0"/>
              </a:rPr>
              <a:t>visit </a:t>
            </a:r>
            <a:r>
              <a:rPr lang="en-US" sz="1400" i="1" spc="-30" dirty="0" smtClean="0">
                <a:latin typeface="Arial" panose="020B0604020202020204" pitchFamily="34" charset="0"/>
                <a:cs typeface="Arial" panose="020B0604020202020204" pitchFamily="34" charset="0"/>
                <a:hlinkClick r:id="rId2"/>
              </a:rPr>
              <a:t>www.titleix.illinoisstate.edu</a:t>
            </a:r>
            <a:r>
              <a:rPr lang="en-US" sz="1400" i="1" spc="-30" dirty="0" smtClean="0">
                <a:latin typeface="Arial" panose="020B0604020202020204" pitchFamily="34" charset="0"/>
                <a:cs typeface="Arial" panose="020B0604020202020204" pitchFamily="34" charset="0"/>
              </a:rPr>
              <a:t> </a:t>
            </a:r>
            <a:r>
              <a:rPr lang="en-US" sz="1400" i="1" spc="-30" dirty="0">
                <a:latin typeface="Arial" panose="020B0604020202020204" pitchFamily="34" charset="0"/>
                <a:cs typeface="Arial" panose="020B0604020202020204" pitchFamily="34" charset="0"/>
              </a:rPr>
              <a:t>and </a:t>
            </a:r>
            <a:r>
              <a:rPr lang="en-US" sz="1400" i="1" spc="-30" dirty="0">
                <a:latin typeface="Arial" panose="020B0604020202020204" pitchFamily="34" charset="0"/>
                <a:cs typeface="Arial" panose="020B0604020202020204" pitchFamily="34" charset="0"/>
                <a:hlinkClick r:id="rId3"/>
              </a:rPr>
              <a:t>http://deanofstudents.illinoisstate.edu/conflict/conduct/code</a:t>
            </a:r>
            <a:r>
              <a:rPr lang="en-US" sz="1400" i="1" spc="-30" dirty="0" smtClean="0">
                <a:latin typeface="Arial" panose="020B0604020202020204" pitchFamily="34" charset="0"/>
                <a:cs typeface="Arial" panose="020B0604020202020204" pitchFamily="34" charset="0"/>
                <a:hlinkClick r:id="rId3"/>
              </a:rPr>
              <a:t>/</a:t>
            </a:r>
            <a:endParaRPr lang="en-US" sz="1200" i="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5274356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10088" y="150205"/>
            <a:ext cx="6857526" cy="952499"/>
          </a:xfrm>
        </p:spPr>
        <p:txBody>
          <a:bodyPr/>
          <a:lstStyle/>
          <a:p>
            <a:r>
              <a:rPr lang="en-US" sz="2600" dirty="0" smtClean="0">
                <a:latin typeface="Times New Roman" pitchFamily="18" charset="0"/>
                <a:cs typeface="Times New Roman" pitchFamily="18" charset="0"/>
              </a:rPr>
              <a:t>Complaint Procedures for Allegations of Sexual Harassment Against Employees</a:t>
            </a:r>
            <a:endParaRPr lang="en-US" sz="2600" dirty="0">
              <a:latin typeface="Times New Roman" pitchFamily="18" charset="0"/>
              <a:cs typeface="Times New Roman" pitchFamily="18" charset="0"/>
            </a:endParaRPr>
          </a:p>
        </p:txBody>
      </p:sp>
      <p:sp>
        <p:nvSpPr>
          <p:cNvPr id="3" name="Content Placeholder 2"/>
          <p:cNvSpPr>
            <a:spLocks noGrp="1"/>
          </p:cNvSpPr>
          <p:nvPr>
            <p:ph sz="half" idx="1"/>
          </p:nvPr>
        </p:nvSpPr>
        <p:spPr>
          <a:xfrm>
            <a:off x="1950392" y="3541574"/>
            <a:ext cx="3246120" cy="3751930"/>
          </a:xfrm>
        </p:spPr>
        <p:txBody>
          <a:bodyPr>
            <a:normAutofit/>
          </a:bodyPr>
          <a:lstStyle/>
          <a:p>
            <a:pPr marL="285750" indent="-285750"/>
            <a:endParaRPr lang="en-US" spc="-30" dirty="0">
              <a:latin typeface="Helvetica"/>
              <a:cs typeface="Helvetica"/>
            </a:endParaRPr>
          </a:p>
          <a:p>
            <a:pPr marL="0" indent="0">
              <a:buNone/>
            </a:pPr>
            <a:endParaRPr lang="en-US" dirty="0"/>
          </a:p>
        </p:txBody>
      </p:sp>
      <p:sp>
        <p:nvSpPr>
          <p:cNvPr id="6" name="TextBox 5"/>
          <p:cNvSpPr txBox="1"/>
          <p:nvPr/>
        </p:nvSpPr>
        <p:spPr>
          <a:xfrm>
            <a:off x="2040167" y="1217324"/>
            <a:ext cx="6797368" cy="4308872"/>
          </a:xfrm>
          <a:prstGeom prst="rect">
            <a:avLst/>
          </a:prstGeom>
          <a:noFill/>
        </p:spPr>
        <p:txBody>
          <a:bodyPr wrap="square" rtlCol="0">
            <a:spAutoFit/>
          </a:bodyPr>
          <a:lstStyle/>
          <a:p>
            <a:r>
              <a:rPr lang="en-US" sz="1600" dirty="0" smtClean="0">
                <a:latin typeface="Arial" panose="020B0604020202020204" pitchFamily="34" charset="0"/>
                <a:cs typeface="Arial" panose="020B0604020202020204" pitchFamily="34" charset="0"/>
              </a:rPr>
              <a:t>The Office of Equal Opportunity and Access will follow up on reported incidents using the following complaint procedures:</a:t>
            </a:r>
          </a:p>
          <a:p>
            <a:pPr marL="285750" indent="-285750">
              <a:spcBef>
                <a:spcPts val="600"/>
              </a:spcBef>
              <a:spcAft>
                <a:spcPts val="600"/>
              </a:spcAft>
              <a:buFont typeface="Arial" pitchFamily="34" charset="0"/>
              <a:buChar char="•"/>
            </a:pPr>
            <a:r>
              <a:rPr lang="en-US" sz="1600" spc="-30" dirty="0" smtClean="0">
                <a:latin typeface="Arial" panose="020B0604020202020204" pitchFamily="34" charset="0"/>
                <a:cs typeface="Arial" panose="020B0604020202020204" pitchFamily="34" charset="0"/>
              </a:rPr>
              <a:t>File </a:t>
            </a:r>
            <a:r>
              <a:rPr lang="en-US" sz="1600" spc="-30" dirty="0">
                <a:latin typeface="Arial" panose="020B0604020202020204" pitchFamily="34" charset="0"/>
                <a:cs typeface="Arial" panose="020B0604020202020204" pitchFamily="34" charset="0"/>
              </a:rPr>
              <a:t>a complaint</a:t>
            </a:r>
          </a:p>
          <a:p>
            <a:pPr marL="285750" indent="-285750">
              <a:spcAft>
                <a:spcPts val="600"/>
              </a:spcAft>
              <a:buFont typeface="Arial" pitchFamily="34" charset="0"/>
              <a:buChar char="•"/>
              <a:defRPr/>
            </a:pPr>
            <a:r>
              <a:rPr lang="en-US" sz="1600" spc="-30" dirty="0">
                <a:latin typeface="Arial" panose="020B0604020202020204" pitchFamily="34" charset="0"/>
                <a:cs typeface="Arial" panose="020B0604020202020204" pitchFamily="34" charset="0"/>
              </a:rPr>
              <a:t>Provide support, which includes discussing retaliation and whistleblower protections</a:t>
            </a:r>
          </a:p>
          <a:p>
            <a:pPr marL="285750" indent="-285750">
              <a:spcAft>
                <a:spcPts val="600"/>
              </a:spcAft>
              <a:buFont typeface="Arial" pitchFamily="34" charset="0"/>
              <a:buChar char="•"/>
            </a:pPr>
            <a:r>
              <a:rPr lang="en-US" sz="1600" spc="-30" dirty="0">
                <a:latin typeface="Arial" panose="020B0604020202020204" pitchFamily="34" charset="0"/>
                <a:cs typeface="Arial" panose="020B0604020202020204" pitchFamily="34" charset="0"/>
              </a:rPr>
              <a:t>Review of allegations</a:t>
            </a:r>
          </a:p>
          <a:p>
            <a:pPr marL="285750" indent="-285750">
              <a:spcAft>
                <a:spcPts val="600"/>
              </a:spcAft>
              <a:buFont typeface="Arial" pitchFamily="34" charset="0"/>
              <a:buChar char="•"/>
            </a:pPr>
            <a:r>
              <a:rPr lang="en-US" sz="1600" spc="-30" dirty="0">
                <a:latin typeface="Arial" panose="020B0604020202020204" pitchFamily="34" charset="0"/>
                <a:cs typeface="Arial" panose="020B0604020202020204" pitchFamily="34" charset="0"/>
              </a:rPr>
              <a:t>Investigation or referral </a:t>
            </a:r>
          </a:p>
          <a:p>
            <a:pPr marL="285750" indent="-285750">
              <a:spcAft>
                <a:spcPts val="600"/>
              </a:spcAft>
              <a:buFont typeface="Arial" pitchFamily="34" charset="0"/>
              <a:buChar char="•"/>
            </a:pPr>
            <a:r>
              <a:rPr lang="en-US" sz="1600" spc="-30" dirty="0">
                <a:latin typeface="Arial" panose="020B0604020202020204" pitchFamily="34" charset="0"/>
                <a:cs typeface="Arial" panose="020B0604020202020204" pitchFamily="34" charset="0"/>
              </a:rPr>
              <a:t>Report of investigation and recommendations</a:t>
            </a:r>
          </a:p>
          <a:p>
            <a:pPr marL="285750" indent="-285750">
              <a:spcAft>
                <a:spcPts val="600"/>
              </a:spcAft>
              <a:buFont typeface="Arial" pitchFamily="34" charset="0"/>
              <a:buChar char="•"/>
            </a:pPr>
            <a:r>
              <a:rPr lang="en-US" sz="1600" spc="-30" dirty="0">
                <a:latin typeface="Arial" panose="020B0604020202020204" pitchFamily="34" charset="0"/>
                <a:cs typeface="Arial" panose="020B0604020202020204" pitchFamily="34" charset="0"/>
              </a:rPr>
              <a:t>Appeal rights</a:t>
            </a:r>
          </a:p>
          <a:p>
            <a:pPr marL="285750" indent="-285750">
              <a:spcAft>
                <a:spcPts val="600"/>
              </a:spcAft>
              <a:buFont typeface="Arial" pitchFamily="34" charset="0"/>
              <a:buChar char="•"/>
            </a:pPr>
            <a:r>
              <a:rPr lang="en-US" sz="1600" spc="-30" dirty="0">
                <a:latin typeface="Arial" panose="020B0604020202020204" pitchFamily="34" charset="0"/>
                <a:cs typeface="Arial" panose="020B0604020202020204" pitchFamily="34" charset="0"/>
              </a:rPr>
              <a:t>Sanctions, if </a:t>
            </a:r>
            <a:r>
              <a:rPr lang="en-US" sz="1600" spc="-30" dirty="0" smtClean="0">
                <a:latin typeface="Arial" panose="020B0604020202020204" pitchFamily="34" charset="0"/>
                <a:cs typeface="Arial" panose="020B0604020202020204" pitchFamily="34" charset="0"/>
              </a:rPr>
              <a:t>appropriate</a:t>
            </a:r>
          </a:p>
          <a:p>
            <a:r>
              <a:rPr lang="en-US" sz="1600" dirty="0" smtClean="0">
                <a:latin typeface="Arial" panose="020B0604020202020204" pitchFamily="34" charset="0"/>
                <a:cs typeface="Arial" panose="020B0604020202020204" pitchFamily="34" charset="0"/>
              </a:rPr>
              <a:t>Human </a:t>
            </a:r>
            <a:r>
              <a:rPr lang="en-US" sz="1600" dirty="0">
                <a:latin typeface="Arial" panose="020B0604020202020204" pitchFamily="34" charset="0"/>
                <a:cs typeface="Arial" panose="020B0604020202020204" pitchFamily="34" charset="0"/>
              </a:rPr>
              <a:t>Resources may impose disciplinary action up to and including termination of employment.  </a:t>
            </a:r>
            <a:endParaRPr lang="en-US" sz="1600" dirty="0" smtClean="0">
              <a:latin typeface="Arial" panose="020B0604020202020204" pitchFamily="34" charset="0"/>
              <a:cs typeface="Arial" panose="020B0604020202020204" pitchFamily="34" charset="0"/>
            </a:endParaRPr>
          </a:p>
          <a:p>
            <a:endParaRPr lang="en-US" sz="1400" dirty="0" smtClean="0">
              <a:latin typeface="Arial" panose="020B0604020202020204" pitchFamily="34" charset="0"/>
              <a:cs typeface="Arial" panose="020B0604020202020204" pitchFamily="34" charset="0"/>
            </a:endParaRPr>
          </a:p>
          <a:p>
            <a:r>
              <a:rPr lang="en-US" sz="1400" i="1" spc="-30" dirty="0">
                <a:latin typeface="Arial" panose="020B0604020202020204" pitchFamily="34" charset="0"/>
                <a:cs typeface="Arial" panose="020B0604020202020204" pitchFamily="34" charset="0"/>
              </a:rPr>
              <a:t>For a detailed explanation of the process, see the </a:t>
            </a:r>
            <a:r>
              <a:rPr lang="en-US" sz="1400" i="1" spc="-30" dirty="0" smtClean="0">
                <a:latin typeface="Arial" panose="020B0604020202020204" pitchFamily="34" charset="0"/>
                <a:cs typeface="Arial" panose="020B0604020202020204" pitchFamily="34" charset="0"/>
              </a:rPr>
              <a:t>OEOA </a:t>
            </a:r>
            <a:r>
              <a:rPr lang="en-US" sz="1400" i="1" spc="-30" dirty="0">
                <a:latin typeface="Arial" panose="020B0604020202020204" pitchFamily="34" charset="0"/>
                <a:cs typeface="Arial" panose="020B0604020202020204" pitchFamily="34" charset="0"/>
              </a:rPr>
              <a:t>website</a:t>
            </a:r>
            <a:r>
              <a:rPr lang="en-US" sz="1400" i="1" dirty="0">
                <a:latin typeface="Arial" panose="020B0604020202020204" pitchFamily="34" charset="0"/>
                <a:cs typeface="Arial" panose="020B0604020202020204" pitchFamily="34" charset="0"/>
              </a:rPr>
              <a:t> at </a:t>
            </a:r>
            <a:r>
              <a:rPr lang="en-US" sz="1400" i="1" dirty="0" smtClean="0">
                <a:latin typeface="Arial" panose="020B0604020202020204" pitchFamily="34" charset="0"/>
                <a:cs typeface="Arial" panose="020B0604020202020204" pitchFamily="34" charset="0"/>
              </a:rPr>
              <a:t> </a:t>
            </a:r>
            <a:r>
              <a:rPr lang="en-US" sz="1400" i="1" dirty="0" smtClean="0">
                <a:latin typeface="Arial" panose="020B0604020202020204" pitchFamily="34" charset="0"/>
                <a:cs typeface="Arial" panose="020B0604020202020204" pitchFamily="34" charset="0"/>
                <a:hlinkClick r:id="rId2"/>
              </a:rPr>
              <a:t>http</a:t>
            </a:r>
            <a:r>
              <a:rPr lang="en-US" sz="1400" i="1" dirty="0">
                <a:latin typeface="Arial" panose="020B0604020202020204" pitchFamily="34" charset="0"/>
                <a:cs typeface="Arial" panose="020B0604020202020204" pitchFamily="34" charset="0"/>
                <a:hlinkClick r:id="rId2"/>
              </a:rPr>
              <a:t>://</a:t>
            </a:r>
            <a:r>
              <a:rPr lang="en-US" sz="1400" i="1" dirty="0" smtClean="0">
                <a:latin typeface="Arial" panose="020B0604020202020204" pitchFamily="34" charset="0"/>
                <a:cs typeface="Arial" panose="020B0604020202020204" pitchFamily="34" charset="0"/>
                <a:hlinkClick r:id="rId2"/>
              </a:rPr>
              <a:t>equalopportunity.illinoisstate.edu</a:t>
            </a:r>
            <a:r>
              <a:rPr lang="en-US" sz="1400" i="1" dirty="0" smtClean="0">
                <a:latin typeface="Arial" panose="020B0604020202020204" pitchFamily="34" charset="0"/>
                <a:cs typeface="Arial" panose="020B0604020202020204" pitchFamily="34" charset="0"/>
              </a:rPr>
              <a:t> </a:t>
            </a:r>
            <a:endParaRPr lang="en-US" sz="1400" i="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8075624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57072" y="285332"/>
            <a:ext cx="6629728" cy="914400"/>
          </a:xfrm>
        </p:spPr>
        <p:txBody>
          <a:bodyPr/>
          <a:lstStyle/>
          <a:p>
            <a:pPr algn="ctr"/>
            <a:r>
              <a:rPr lang="en-US" sz="3600" dirty="0"/>
              <a:t>Helpful information </a:t>
            </a:r>
            <a:r>
              <a:rPr lang="en-US" sz="3600" dirty="0" smtClean="0"/>
              <a:t/>
            </a:r>
            <a:br>
              <a:rPr lang="en-US" sz="3600" dirty="0" smtClean="0"/>
            </a:br>
            <a:r>
              <a:rPr lang="en-US" sz="3600" dirty="0" smtClean="0"/>
              <a:t>to </a:t>
            </a:r>
            <a:r>
              <a:rPr lang="en-US" sz="3600" dirty="0"/>
              <a:t>Keep </a:t>
            </a:r>
            <a:r>
              <a:rPr lang="en-US" sz="3600" dirty="0" smtClean="0"/>
              <a:t>in Mind</a:t>
            </a:r>
            <a:endParaRPr lang="en-US" sz="3600" dirty="0"/>
          </a:p>
        </p:txBody>
      </p:sp>
      <p:sp>
        <p:nvSpPr>
          <p:cNvPr id="3" name="Content Placeholder 2"/>
          <p:cNvSpPr>
            <a:spLocks noGrp="1"/>
          </p:cNvSpPr>
          <p:nvPr>
            <p:ph idx="1"/>
          </p:nvPr>
        </p:nvSpPr>
        <p:spPr>
          <a:xfrm>
            <a:off x="2057072" y="1433911"/>
            <a:ext cx="6629728" cy="4262374"/>
          </a:xfrm>
        </p:spPr>
        <p:txBody>
          <a:bodyPr>
            <a:noAutofit/>
          </a:bodyPr>
          <a:lstStyle/>
          <a:p>
            <a:pPr marL="0" indent="0">
              <a:buNone/>
            </a:pPr>
            <a:r>
              <a:rPr lang="en-US" sz="1600" dirty="0"/>
              <a:t>It is never </a:t>
            </a:r>
            <a:r>
              <a:rPr lang="en-US" sz="1600" dirty="0" smtClean="0"/>
              <a:t>someone’s </a:t>
            </a:r>
            <a:r>
              <a:rPr lang="en-US" sz="1600" dirty="0"/>
              <a:t>fault when they are assaulted, but certain situations can make them more vulnerable - and people need to look out for each other</a:t>
            </a:r>
            <a:r>
              <a:rPr lang="en-US" sz="1600" dirty="0" smtClean="0"/>
              <a:t>.</a:t>
            </a:r>
          </a:p>
          <a:p>
            <a:pPr marL="0" indent="0">
              <a:buNone/>
            </a:pPr>
            <a:endParaRPr lang="en-US" sz="1600" dirty="0" smtClean="0"/>
          </a:p>
          <a:p>
            <a:pPr marL="0" indent="0">
              <a:buNone/>
            </a:pPr>
            <a:r>
              <a:rPr lang="en-US" sz="1600" dirty="0"/>
              <a:t>Who can be sexually assaulted?</a:t>
            </a:r>
          </a:p>
          <a:p>
            <a:r>
              <a:rPr lang="en-US" sz="1600" dirty="0"/>
              <a:t>Anyone. We tend to think of women being assaulted by men, but men are also assaulted – by women and by other men—and women are also assaulted by other women. </a:t>
            </a:r>
            <a:endParaRPr lang="en-US" sz="1600" dirty="0" smtClean="0"/>
          </a:p>
          <a:p>
            <a:pPr marL="0" indent="0">
              <a:buNone/>
            </a:pPr>
            <a:r>
              <a:rPr lang="en-US" sz="1600" dirty="0"/>
              <a:t>          </a:t>
            </a:r>
          </a:p>
          <a:p>
            <a:pPr marL="0" indent="0">
              <a:buNone/>
            </a:pPr>
            <a:r>
              <a:rPr lang="en-US" sz="1600" dirty="0"/>
              <a:t>Additional behaviors that </a:t>
            </a:r>
            <a:r>
              <a:rPr lang="en-US" sz="1600" b="1" u="sng" dirty="0"/>
              <a:t>might</a:t>
            </a:r>
            <a:r>
              <a:rPr lang="en-US" sz="1600" dirty="0"/>
              <a:t> make a person more vulnerable to a perpetrator</a:t>
            </a:r>
          </a:p>
          <a:p>
            <a:pPr lvl="0"/>
            <a:r>
              <a:rPr lang="en-US" sz="1600" dirty="0"/>
              <a:t>Excessive use of alcohol</a:t>
            </a:r>
          </a:p>
          <a:p>
            <a:pPr lvl="0"/>
            <a:r>
              <a:rPr lang="en-US" sz="1600" dirty="0"/>
              <a:t>Accepting a drink from someone they do not know</a:t>
            </a:r>
          </a:p>
          <a:p>
            <a:pPr lvl="0"/>
            <a:r>
              <a:rPr lang="en-US" sz="1600" dirty="0"/>
              <a:t>Becoming isolated and separated from friends and others</a:t>
            </a:r>
          </a:p>
          <a:p>
            <a:pPr marL="0" indent="0">
              <a:buNone/>
            </a:pPr>
            <a:endParaRPr lang="en-US" sz="1600" dirty="0"/>
          </a:p>
        </p:txBody>
      </p:sp>
    </p:spTree>
    <p:extLst>
      <p:ext uri="{BB962C8B-B14F-4D97-AF65-F5344CB8AC3E}">
        <p14:creationId xmlns:p14="http://schemas.microsoft.com/office/powerpoint/2010/main" val="321957775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If you see a Vulnerable Person</a:t>
            </a:r>
            <a:endParaRPr lang="en-US" sz="3200" dirty="0"/>
          </a:p>
        </p:txBody>
      </p:sp>
      <p:sp>
        <p:nvSpPr>
          <p:cNvPr id="3" name="Content Placeholder 2"/>
          <p:cNvSpPr>
            <a:spLocks noGrp="1"/>
          </p:cNvSpPr>
          <p:nvPr>
            <p:ph idx="1"/>
          </p:nvPr>
        </p:nvSpPr>
        <p:spPr>
          <a:xfrm>
            <a:off x="2057072" y="1379297"/>
            <a:ext cx="6629728" cy="4343400"/>
          </a:xfrm>
        </p:spPr>
        <p:txBody>
          <a:bodyPr>
            <a:normAutofit/>
          </a:bodyPr>
          <a:lstStyle/>
          <a:p>
            <a:pPr>
              <a:spcBef>
                <a:spcPts val="0"/>
              </a:spcBef>
              <a:spcAft>
                <a:spcPts val="600"/>
              </a:spcAft>
            </a:pPr>
            <a:r>
              <a:rPr lang="en-US" sz="1600" dirty="0" smtClean="0"/>
              <a:t>Ask yourself:  If I don’t intervene, who will?</a:t>
            </a:r>
          </a:p>
          <a:p>
            <a:pPr>
              <a:spcBef>
                <a:spcPts val="0"/>
              </a:spcBef>
              <a:spcAft>
                <a:spcPts val="600"/>
              </a:spcAft>
            </a:pPr>
            <a:r>
              <a:rPr lang="en-US" sz="1600" dirty="0" smtClean="0"/>
              <a:t>One simple question or action can deter someone who may believe no one will intervene.</a:t>
            </a:r>
          </a:p>
          <a:p>
            <a:pPr>
              <a:spcBef>
                <a:spcPts val="0"/>
              </a:spcBef>
              <a:spcAft>
                <a:spcPts val="600"/>
              </a:spcAft>
            </a:pPr>
            <a:r>
              <a:rPr lang="en-US" sz="1600" dirty="0" smtClean="0"/>
              <a:t>Intervene when you feel it is safe to do so</a:t>
            </a:r>
          </a:p>
          <a:p>
            <a:pPr lvl="1">
              <a:spcBef>
                <a:spcPts val="0"/>
              </a:spcBef>
              <a:spcAft>
                <a:spcPts val="600"/>
              </a:spcAft>
            </a:pPr>
            <a:r>
              <a:rPr lang="en-US" sz="1600" b="1" dirty="0"/>
              <a:t>Ask</a:t>
            </a:r>
            <a:r>
              <a:rPr lang="en-US" sz="1600" dirty="0"/>
              <a:t>:  Is everything okay?  Do you need help?</a:t>
            </a:r>
          </a:p>
          <a:p>
            <a:pPr lvl="1">
              <a:spcBef>
                <a:spcPts val="0"/>
              </a:spcBef>
              <a:spcAft>
                <a:spcPts val="600"/>
              </a:spcAft>
            </a:pPr>
            <a:r>
              <a:rPr lang="en-US" sz="1600" b="1" dirty="0"/>
              <a:t>Interrupt</a:t>
            </a:r>
            <a:r>
              <a:rPr lang="en-US" sz="1600" dirty="0"/>
              <a:t>:  </a:t>
            </a:r>
            <a:r>
              <a:rPr lang="en-US" sz="1600" dirty="0" smtClean="0"/>
              <a:t>What </a:t>
            </a:r>
            <a:r>
              <a:rPr lang="en-US" sz="1600" dirty="0"/>
              <a:t>is going on?  </a:t>
            </a:r>
            <a:r>
              <a:rPr lang="en-US" sz="1600" dirty="0" smtClean="0"/>
              <a:t>This behavior </a:t>
            </a:r>
            <a:r>
              <a:rPr lang="en-US" sz="1600" dirty="0"/>
              <a:t>is unacceptable</a:t>
            </a:r>
            <a:r>
              <a:rPr lang="en-US" sz="1600" dirty="0" smtClean="0"/>
              <a:t>.</a:t>
            </a:r>
            <a:endParaRPr lang="en-US" sz="1600" dirty="0"/>
          </a:p>
          <a:p>
            <a:pPr lvl="1">
              <a:spcBef>
                <a:spcPts val="0"/>
              </a:spcBef>
              <a:spcAft>
                <a:spcPts val="600"/>
              </a:spcAft>
            </a:pPr>
            <a:r>
              <a:rPr lang="en-US" sz="1600" b="1" dirty="0"/>
              <a:t>Separate</a:t>
            </a:r>
            <a:r>
              <a:rPr lang="en-US" sz="1600" dirty="0"/>
              <a:t>:  Ask to talk with one of the individuals and remove them from the situation</a:t>
            </a:r>
            <a:r>
              <a:rPr lang="en-US" sz="1600" dirty="0" smtClean="0"/>
              <a:t>.</a:t>
            </a:r>
          </a:p>
          <a:p>
            <a:pPr lvl="1">
              <a:spcBef>
                <a:spcPts val="0"/>
              </a:spcBef>
              <a:spcAft>
                <a:spcPts val="600"/>
              </a:spcAft>
            </a:pPr>
            <a:r>
              <a:rPr lang="en-US" sz="1600" b="1" dirty="0" smtClean="0"/>
              <a:t>Enlist others</a:t>
            </a:r>
            <a:r>
              <a:rPr lang="en-US" sz="1600" dirty="0" smtClean="0"/>
              <a:t>: Let others know what is happening and enlist their assistance.</a:t>
            </a:r>
            <a:endParaRPr lang="en-US" sz="1600" b="1" dirty="0"/>
          </a:p>
          <a:p>
            <a:pPr lvl="1">
              <a:spcBef>
                <a:spcPts val="0"/>
              </a:spcBef>
              <a:spcAft>
                <a:spcPts val="600"/>
              </a:spcAft>
            </a:pPr>
            <a:r>
              <a:rPr lang="en-US" sz="1600" dirty="0"/>
              <a:t>Help connect students with needed resources.</a:t>
            </a:r>
          </a:p>
          <a:p>
            <a:pPr>
              <a:spcBef>
                <a:spcPts val="0"/>
              </a:spcBef>
              <a:spcAft>
                <a:spcPts val="600"/>
              </a:spcAft>
            </a:pPr>
            <a:r>
              <a:rPr lang="en-US" sz="1600" dirty="0" smtClean="0"/>
              <a:t>If you can’t safely intervene, contact the police</a:t>
            </a:r>
          </a:p>
        </p:txBody>
      </p:sp>
    </p:spTree>
    <p:extLst>
      <p:ext uri="{BB962C8B-B14F-4D97-AF65-F5344CB8AC3E}">
        <p14:creationId xmlns:p14="http://schemas.microsoft.com/office/powerpoint/2010/main" val="244830847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76862" y="93678"/>
            <a:ext cx="6723034" cy="716448"/>
          </a:xfrm>
        </p:spPr>
        <p:txBody>
          <a:bodyPr/>
          <a:lstStyle/>
          <a:p>
            <a:r>
              <a:rPr lang="en-US" sz="3800" dirty="0" smtClean="0">
                <a:solidFill>
                  <a:srgbClr val="C00000"/>
                </a:solidFill>
              </a:rPr>
              <a:t>Reporting Quick Reference</a:t>
            </a:r>
            <a:endParaRPr lang="en-US" sz="3800" dirty="0">
              <a:solidFill>
                <a:srgbClr val="C00000"/>
              </a:solidFill>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172912200"/>
              </p:ext>
            </p:extLst>
          </p:nvPr>
        </p:nvGraphicFramePr>
        <p:xfrm>
          <a:off x="2235201" y="711204"/>
          <a:ext cx="6747933" cy="5076390"/>
        </p:xfrm>
        <a:graphic>
          <a:graphicData uri="http://schemas.openxmlformats.org/drawingml/2006/table">
            <a:tbl>
              <a:tblPr firstRow="1" bandRow="1">
                <a:tableStyleId>{073A0DAA-6AF3-43AB-8588-CEC1D06C72B9}</a:tableStyleId>
              </a:tblPr>
              <a:tblGrid>
                <a:gridCol w="1199762">
                  <a:extLst>
                    <a:ext uri="{9D8B030D-6E8A-4147-A177-3AD203B41FA5}">
                      <a16:colId xmlns:a16="http://schemas.microsoft.com/office/drawing/2014/main" val="20000"/>
                    </a:ext>
                  </a:extLst>
                </a:gridCol>
                <a:gridCol w="2433100">
                  <a:extLst>
                    <a:ext uri="{9D8B030D-6E8A-4147-A177-3AD203B41FA5}">
                      <a16:colId xmlns:a16="http://schemas.microsoft.com/office/drawing/2014/main" val="20002"/>
                    </a:ext>
                  </a:extLst>
                </a:gridCol>
                <a:gridCol w="3115071">
                  <a:extLst>
                    <a:ext uri="{9D8B030D-6E8A-4147-A177-3AD203B41FA5}">
                      <a16:colId xmlns:a16="http://schemas.microsoft.com/office/drawing/2014/main" val="917839221"/>
                    </a:ext>
                  </a:extLst>
                </a:gridCol>
              </a:tblGrid>
              <a:tr h="350027">
                <a:tc>
                  <a:txBody>
                    <a:bodyPr/>
                    <a:lstStyle/>
                    <a:p>
                      <a:endParaRPr lang="en-US" dirty="0"/>
                    </a:p>
                  </a:txBody>
                  <a:tcPr/>
                </a:tc>
                <a:tc>
                  <a:txBody>
                    <a:bodyPr/>
                    <a:lstStyle/>
                    <a:p>
                      <a:pPr algn="ctr"/>
                      <a:r>
                        <a:rPr lang="en-US" sz="1600" dirty="0" smtClean="0"/>
                        <a:t>Mandated Reporter</a:t>
                      </a:r>
                      <a:endParaRPr lang="en-US" sz="1600" dirty="0"/>
                    </a:p>
                  </a:txBody>
                  <a:tcPr/>
                </a:tc>
                <a:tc>
                  <a:txBody>
                    <a:bodyPr/>
                    <a:lstStyle/>
                    <a:p>
                      <a:pPr algn="ctr"/>
                      <a:r>
                        <a:rPr lang="en-US" sz="1600" dirty="0" smtClean="0"/>
                        <a:t>Responsible Employee</a:t>
                      </a:r>
                      <a:endParaRPr lang="en-US" sz="1600" dirty="0"/>
                    </a:p>
                  </a:txBody>
                  <a:tcPr/>
                </a:tc>
                <a:extLst>
                  <a:ext uri="{0D108BD9-81ED-4DB2-BD59-A6C34878D82A}">
                    <a16:rowId xmlns:a16="http://schemas.microsoft.com/office/drawing/2014/main" val="10000"/>
                  </a:ext>
                </a:extLst>
              </a:tr>
              <a:tr h="437534">
                <a:tc>
                  <a:txBody>
                    <a:bodyPr/>
                    <a:lstStyle/>
                    <a:p>
                      <a:r>
                        <a:rPr lang="en-US" sz="1200" dirty="0" smtClean="0"/>
                        <a:t>Who must report</a:t>
                      </a:r>
                      <a:r>
                        <a:rPr lang="en-US" sz="1200" baseline="0" dirty="0" smtClean="0"/>
                        <a:t>?</a:t>
                      </a:r>
                      <a:endParaRPr lang="en-US" sz="1200" dirty="0"/>
                    </a:p>
                  </a:txBody>
                  <a:tcPr/>
                </a:tc>
                <a:tc>
                  <a:txBody>
                    <a:bodyPr/>
                    <a:lstStyle/>
                    <a:p>
                      <a:pPr marL="0" indent="0">
                        <a:buFont typeface="Arial" panose="020B0604020202020204" pitchFamily="34" charset="0"/>
                        <a:buNone/>
                      </a:pPr>
                      <a:r>
                        <a:rPr lang="en-US" sz="1200" b="1" dirty="0" smtClean="0"/>
                        <a:t>ALL</a:t>
                      </a:r>
                      <a:r>
                        <a:rPr lang="en-US" sz="1200" baseline="0" dirty="0" smtClean="0"/>
                        <a:t> University Personnel</a:t>
                      </a:r>
                      <a:endParaRPr lang="en-US" sz="1200" dirty="0"/>
                    </a:p>
                  </a:txBody>
                  <a:tcPr/>
                </a:tc>
                <a:tc>
                  <a:txBody>
                    <a:bodyPr/>
                    <a:lstStyle/>
                    <a:p>
                      <a:r>
                        <a:rPr lang="en-US" sz="1200" b="1" dirty="0" smtClean="0"/>
                        <a:t>Select </a:t>
                      </a:r>
                      <a:r>
                        <a:rPr lang="en-US" sz="1200" b="0" dirty="0" smtClean="0"/>
                        <a:t>University Personnel (Refer</a:t>
                      </a:r>
                      <a:r>
                        <a:rPr lang="en-US" sz="1200" b="0" baseline="0" dirty="0" smtClean="0"/>
                        <a:t> to list in training)</a:t>
                      </a:r>
                      <a:endParaRPr lang="en-US" sz="1200" b="1" dirty="0"/>
                    </a:p>
                  </a:txBody>
                  <a:tcPr/>
                </a:tc>
                <a:extLst>
                  <a:ext uri="{0D108BD9-81ED-4DB2-BD59-A6C34878D82A}">
                    <a16:rowId xmlns:a16="http://schemas.microsoft.com/office/drawing/2014/main" val="10001"/>
                  </a:ext>
                </a:extLst>
              </a:tr>
              <a:tr h="965594">
                <a:tc>
                  <a:txBody>
                    <a:bodyPr/>
                    <a:lstStyle/>
                    <a:p>
                      <a:r>
                        <a:rPr lang="en-US" sz="1200" dirty="0" smtClean="0"/>
                        <a:t>What</a:t>
                      </a:r>
                      <a:r>
                        <a:rPr lang="en-US" sz="1200" baseline="0" dirty="0" smtClean="0"/>
                        <a:t> must be reported</a:t>
                      </a:r>
                      <a:r>
                        <a:rPr lang="en-US" sz="1200" dirty="0" smtClean="0"/>
                        <a:t>?</a:t>
                      </a:r>
                      <a:endParaRPr lang="en-US" sz="1200" dirty="0"/>
                    </a:p>
                  </a:txBody>
                  <a:tcPr/>
                </a:tc>
                <a:tc>
                  <a:txBody>
                    <a:bodyPr/>
                    <a:lstStyle/>
                    <a:p>
                      <a:pPr marL="0" indent="0">
                        <a:buFont typeface="Arial" panose="020B0604020202020204" pitchFamily="34" charset="0"/>
                        <a:buNone/>
                      </a:pPr>
                      <a:r>
                        <a:rPr lang="en-US" sz="1200" dirty="0" smtClean="0"/>
                        <a:t>Suspected</a:t>
                      </a:r>
                      <a:r>
                        <a:rPr lang="en-US" sz="1200" baseline="0" dirty="0" smtClean="0"/>
                        <a:t> child abuse and neglect including:</a:t>
                      </a:r>
                    </a:p>
                    <a:p>
                      <a:pPr marL="285750" indent="-285750">
                        <a:buFont typeface="Arial" panose="020B0604020202020204" pitchFamily="34" charset="0"/>
                        <a:buChar char="•"/>
                      </a:pPr>
                      <a:r>
                        <a:rPr lang="en-US" sz="1200" baseline="0" dirty="0" smtClean="0"/>
                        <a:t>Physical Abuse</a:t>
                      </a:r>
                    </a:p>
                    <a:p>
                      <a:pPr marL="285750" indent="-285750">
                        <a:buFont typeface="Arial" panose="020B0604020202020204" pitchFamily="34" charset="0"/>
                        <a:buChar char="•"/>
                      </a:pPr>
                      <a:r>
                        <a:rPr lang="en-US" sz="1200" baseline="0" dirty="0" smtClean="0"/>
                        <a:t>Sexual Abuse</a:t>
                      </a:r>
                      <a:endParaRPr lang="en-US" sz="1200" dirty="0" smtClean="0"/>
                    </a:p>
                  </a:txBody>
                  <a:tcPr/>
                </a:tc>
                <a:tc>
                  <a:txBody>
                    <a:bodyPr/>
                    <a:lstStyle/>
                    <a:p>
                      <a:pPr marL="342900" indent="-342900">
                        <a:buFont typeface="Arial" panose="020B0604020202020204" pitchFamily="34" charset="0"/>
                        <a:buAutoNum type="arabicPeriod"/>
                      </a:pPr>
                      <a:r>
                        <a:rPr lang="en-US" sz="1200" dirty="0" smtClean="0"/>
                        <a:t>Reportable</a:t>
                      </a:r>
                      <a:r>
                        <a:rPr lang="en-US" sz="1200" baseline="0" dirty="0" smtClean="0"/>
                        <a:t> </a:t>
                      </a:r>
                      <a:r>
                        <a:rPr lang="en-US" sz="1200" dirty="0" smtClean="0"/>
                        <a:t>Crimes (Refer</a:t>
                      </a:r>
                      <a:r>
                        <a:rPr lang="en-US" sz="1200" baseline="0" dirty="0" smtClean="0"/>
                        <a:t> to list in training)</a:t>
                      </a:r>
                    </a:p>
                    <a:p>
                      <a:pPr marL="0" indent="0">
                        <a:buFont typeface="Arial" panose="020B0604020202020204" pitchFamily="34" charset="0"/>
                        <a:buNone/>
                      </a:pPr>
                      <a:r>
                        <a:rPr lang="en-US" sz="1200" baseline="0" dirty="0" smtClean="0"/>
                        <a:t>2.     Sexual Harassment including:  Sexual Assault/Misconduct,  Dating/Domestic Violence, Stalking</a:t>
                      </a:r>
                    </a:p>
                  </a:txBody>
                  <a:tcPr/>
                </a:tc>
                <a:extLst>
                  <a:ext uri="{0D108BD9-81ED-4DB2-BD59-A6C34878D82A}">
                    <a16:rowId xmlns:a16="http://schemas.microsoft.com/office/drawing/2014/main" val="10002"/>
                  </a:ext>
                </a:extLst>
              </a:tr>
              <a:tr h="2187672">
                <a:tc>
                  <a:txBody>
                    <a:bodyPr/>
                    <a:lstStyle/>
                    <a:p>
                      <a:r>
                        <a:rPr lang="en-US" sz="1200" dirty="0" smtClean="0"/>
                        <a:t>How</a:t>
                      </a:r>
                      <a:r>
                        <a:rPr lang="en-US" sz="1200" baseline="0" dirty="0" smtClean="0"/>
                        <a:t> to report</a:t>
                      </a:r>
                      <a:r>
                        <a:rPr lang="en-US" sz="1200" dirty="0" smtClean="0"/>
                        <a:t>?</a:t>
                      </a:r>
                      <a:endParaRPr lang="en-US" sz="1200" dirty="0"/>
                    </a:p>
                  </a:txBody>
                  <a:tcPr/>
                </a:tc>
                <a:tc>
                  <a:txBody>
                    <a:bodyPr/>
                    <a:lstStyle/>
                    <a:p>
                      <a:pPr marL="0" indent="0">
                        <a:buFont typeface="Arial" panose="020B0604020202020204" pitchFamily="34" charset="0"/>
                        <a:buNone/>
                      </a:pPr>
                      <a:r>
                        <a:rPr lang="en-US" sz="1200" dirty="0" smtClean="0"/>
                        <a:t>Emergency:</a:t>
                      </a:r>
                      <a:r>
                        <a:rPr lang="en-US" sz="1200" baseline="0" dirty="0" smtClean="0"/>
                        <a:t>  </a:t>
                      </a:r>
                    </a:p>
                    <a:p>
                      <a:pPr marL="285750" indent="-285750">
                        <a:buFont typeface="Arial" panose="020B0604020202020204" pitchFamily="34" charset="0"/>
                        <a:buChar char="•"/>
                      </a:pPr>
                      <a:r>
                        <a:rPr lang="en-US" sz="1200" b="0" baseline="0" dirty="0" smtClean="0">
                          <a:solidFill>
                            <a:schemeClr val="tx1"/>
                          </a:solidFill>
                        </a:rPr>
                        <a:t>9-1-1 </a:t>
                      </a:r>
                    </a:p>
                    <a:p>
                      <a:pPr marL="285750" indent="-285750">
                        <a:buFont typeface="Arial" panose="020B0604020202020204" pitchFamily="34" charset="0"/>
                        <a:buChar char="•"/>
                      </a:pPr>
                      <a:r>
                        <a:rPr lang="en-US" sz="1200" b="0" baseline="0" dirty="0" smtClean="0">
                          <a:solidFill>
                            <a:schemeClr val="tx1"/>
                          </a:solidFill>
                        </a:rPr>
                        <a:t>Then DCFS 1-800-25ABUSE</a:t>
                      </a:r>
                    </a:p>
                    <a:p>
                      <a:pPr marL="0" indent="0">
                        <a:buFont typeface="Arial" panose="020B0604020202020204" pitchFamily="34" charset="0"/>
                        <a:buNone/>
                      </a:pPr>
                      <a:endParaRPr lang="en-US" sz="1200" baseline="0" dirty="0" smtClean="0"/>
                    </a:p>
                    <a:p>
                      <a:pPr marL="0" indent="0">
                        <a:buFont typeface="Arial" panose="020B0604020202020204" pitchFamily="34" charset="0"/>
                        <a:buNone/>
                      </a:pPr>
                      <a:r>
                        <a:rPr lang="en-US" sz="1200" baseline="0" dirty="0" smtClean="0">
                          <a:solidFill>
                            <a:schemeClr val="tx1"/>
                          </a:solidFill>
                        </a:rPr>
                        <a:t>Non-Emergency:  </a:t>
                      </a:r>
                    </a:p>
                    <a:p>
                      <a:pPr marL="285750" indent="-285750">
                        <a:buFont typeface="Arial" panose="020B0604020202020204" pitchFamily="34" charset="0"/>
                        <a:buChar char="•"/>
                      </a:pPr>
                      <a:r>
                        <a:rPr lang="en-US" sz="1200" b="0" baseline="0" dirty="0" smtClean="0">
                          <a:solidFill>
                            <a:schemeClr val="tx1"/>
                          </a:solidFill>
                        </a:rPr>
                        <a:t>DCFS</a:t>
                      </a:r>
                      <a:r>
                        <a:rPr lang="en-US" sz="1200" b="0" baseline="0" dirty="0" smtClean="0"/>
                        <a:t> 1-800-25ABUSE </a:t>
                      </a:r>
                    </a:p>
                    <a:p>
                      <a:pPr marL="285750" indent="-285750">
                        <a:buFont typeface="Arial" panose="020B0604020202020204" pitchFamily="34" charset="0"/>
                        <a:buChar char="•"/>
                      </a:pPr>
                      <a:r>
                        <a:rPr lang="en-US" sz="1200" b="0" baseline="0" dirty="0" smtClean="0">
                          <a:solidFill>
                            <a:schemeClr val="tx1"/>
                          </a:solidFill>
                        </a:rPr>
                        <a:t>Then University Police (309) 438-8631</a:t>
                      </a:r>
                      <a:endParaRPr lang="en-US" sz="1200" b="0" dirty="0">
                        <a:solidFill>
                          <a:schemeClr val="tx1"/>
                        </a:solidFill>
                      </a:endParaRPr>
                    </a:p>
                  </a:txBody>
                  <a:tcPr/>
                </a:tc>
                <a:tc>
                  <a:txBody>
                    <a:bodyPr/>
                    <a:lstStyle/>
                    <a:p>
                      <a:pPr marL="0" indent="0">
                        <a:buFont typeface="Arial" panose="020B0604020202020204" pitchFamily="34" charset="0"/>
                        <a:buNone/>
                      </a:pPr>
                      <a:r>
                        <a:rPr lang="en-US" sz="1200" b="1" dirty="0" smtClean="0">
                          <a:solidFill>
                            <a:srgbClr val="C00000"/>
                          </a:solidFill>
                        </a:rPr>
                        <a:t>To</a:t>
                      </a:r>
                      <a:r>
                        <a:rPr lang="en-US" sz="1200" b="1" baseline="0" dirty="0" smtClean="0">
                          <a:solidFill>
                            <a:srgbClr val="C00000"/>
                          </a:solidFill>
                        </a:rPr>
                        <a:t> report a crime or an emergency:</a:t>
                      </a:r>
                    </a:p>
                    <a:p>
                      <a:pPr marL="0" indent="0">
                        <a:buFont typeface="Arial" panose="020B0604020202020204" pitchFamily="34" charset="0"/>
                        <a:buNone/>
                      </a:pPr>
                      <a:r>
                        <a:rPr lang="en-US" sz="1200" b="1" baseline="0" dirty="0" smtClean="0">
                          <a:solidFill>
                            <a:srgbClr val="C00000"/>
                          </a:solidFill>
                        </a:rPr>
                        <a:t>Call </a:t>
                      </a:r>
                      <a:r>
                        <a:rPr lang="en-US" sz="1200" b="1" dirty="0" smtClean="0">
                          <a:solidFill>
                            <a:srgbClr val="C00000"/>
                          </a:solidFill>
                        </a:rPr>
                        <a:t>University Police at 911</a:t>
                      </a:r>
                      <a:endParaRPr lang="en-US" sz="1200" baseline="0" dirty="0" smtClean="0"/>
                    </a:p>
                    <a:p>
                      <a:pPr marL="0" indent="0">
                        <a:buFont typeface="Arial" panose="020B0604020202020204" pitchFamily="34" charset="0"/>
                        <a:buNone/>
                      </a:pPr>
                      <a:endParaRPr lang="en-US" sz="1200" baseline="0" dirty="0" smtClean="0"/>
                    </a:p>
                    <a:p>
                      <a:pPr marL="0" indent="0">
                        <a:buFont typeface="Arial" panose="020B0604020202020204" pitchFamily="34" charset="0"/>
                        <a:buNone/>
                      </a:pPr>
                      <a:r>
                        <a:rPr lang="en-US" sz="1200" b="1" baseline="0" dirty="0" smtClean="0"/>
                        <a:t>Report a non-emergency:</a:t>
                      </a:r>
                    </a:p>
                    <a:p>
                      <a:pPr marL="0" indent="0">
                        <a:buFont typeface="Arial" panose="020B0604020202020204" pitchFamily="34" charset="0"/>
                        <a:buNone/>
                      </a:pPr>
                      <a:r>
                        <a:rPr lang="en-US" sz="1200" baseline="0" dirty="0" smtClean="0"/>
                        <a:t>To ISU PD: </a:t>
                      </a:r>
                      <a:r>
                        <a:rPr lang="en-US" sz="1200" b="1" baseline="0" dirty="0" smtClean="0"/>
                        <a:t>(309) 438-8631</a:t>
                      </a:r>
                      <a:r>
                        <a:rPr lang="en-US" sz="1200" baseline="0" dirty="0" smtClean="0"/>
                        <a:t> or TTY (309) 438-8266</a:t>
                      </a:r>
                    </a:p>
                    <a:p>
                      <a:pPr marL="0" indent="0">
                        <a:buFont typeface="Arial" panose="020B0604020202020204" pitchFamily="34" charset="0"/>
                        <a:buNone/>
                      </a:pPr>
                      <a:endParaRPr lang="en-US" sz="1200" baseline="0" dirty="0" smtClean="0"/>
                    </a:p>
                    <a:p>
                      <a:pPr marL="0" indent="0">
                        <a:buFont typeface="Arial" panose="020B0604020202020204" pitchFamily="34" charset="0"/>
                        <a:buNone/>
                      </a:pPr>
                      <a:r>
                        <a:rPr lang="en-US" sz="1200" b="1" baseline="0" dirty="0" smtClean="0"/>
                        <a:t>To the University: </a:t>
                      </a:r>
                    </a:p>
                    <a:p>
                      <a:pPr marL="0" indent="0">
                        <a:buFont typeface="Arial" panose="020B0604020202020204" pitchFamily="34" charset="0"/>
                        <a:buNone/>
                      </a:pPr>
                      <a:r>
                        <a:rPr lang="en-US" sz="1200" baseline="0" dirty="0" smtClean="0"/>
                        <a:t>Complete the online Public Incident Report at </a:t>
                      </a:r>
                      <a:r>
                        <a:rPr lang="en-US" sz="1200" u="sng" kern="1200" dirty="0" smtClean="0">
                          <a:solidFill>
                            <a:schemeClr val="dk1"/>
                          </a:solidFill>
                          <a:effectLst/>
                          <a:latin typeface="+mn-lt"/>
                          <a:ea typeface="+mn-ea"/>
                          <a:cs typeface="+mn-cs"/>
                          <a:hlinkClick r:id="rId2" tooltip="Public Incident Report"/>
                        </a:rPr>
                        <a:t>https://ilstu-advocate.symplicity.com/public_report</a:t>
                      </a:r>
                      <a:r>
                        <a:rPr lang="en-US" sz="1200" baseline="0" dirty="0" smtClean="0"/>
                        <a:t> </a:t>
                      </a:r>
                    </a:p>
                    <a:p>
                      <a:pPr marL="0" indent="0">
                        <a:buFont typeface="Arial" panose="020B0604020202020204" pitchFamily="34" charset="0"/>
                        <a:buNone/>
                      </a:pPr>
                      <a:endParaRPr lang="en-US" sz="1200" baseline="0" dirty="0" smtClean="0"/>
                    </a:p>
                  </a:txBody>
                  <a:tcPr/>
                </a:tc>
                <a:extLst>
                  <a:ext uri="{0D108BD9-81ED-4DB2-BD59-A6C34878D82A}">
                    <a16:rowId xmlns:a16="http://schemas.microsoft.com/office/drawing/2014/main" val="10003"/>
                  </a:ext>
                </a:extLst>
              </a:tr>
              <a:tr h="961590">
                <a:tc gridSpan="3">
                  <a:txBody>
                    <a:bodyPr/>
                    <a:lstStyle/>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aseline="0" dirty="0" smtClean="0"/>
                        <a:t>Reports of potential sexual harassment will be forwarded to the Student Affairs Title IX office for review and investigation.   Additional reporting options available to students, including confidential and anonymous reporting options, are outlined at https://titleix.illinoisstate.edu/report/</a:t>
                      </a:r>
                    </a:p>
                    <a:p>
                      <a:pPr marL="0" indent="0">
                        <a:buFont typeface="Arial" panose="020B0604020202020204" pitchFamily="34" charset="0"/>
                        <a:buNone/>
                      </a:pPr>
                      <a:endParaRPr lang="en-US" sz="1400" b="0" dirty="0">
                        <a:solidFill>
                          <a:schemeClr val="tx1"/>
                        </a:solidFill>
                      </a:endParaRPr>
                    </a:p>
                  </a:txBody>
                  <a:tcPr/>
                </a:tc>
                <a:tc hMerge="1">
                  <a:txBody>
                    <a:bodyPr/>
                    <a:lstStyle/>
                    <a:p>
                      <a:pPr marL="285750" indent="-285750">
                        <a:buFont typeface="Arial" panose="020B0604020202020204" pitchFamily="34" charset="0"/>
                        <a:buChar char="•"/>
                      </a:pPr>
                      <a:endParaRPr lang="en-US" sz="1400" b="0" dirty="0">
                        <a:solidFill>
                          <a:schemeClr val="tx1"/>
                        </a:solidFill>
                      </a:endParaRPr>
                    </a:p>
                  </a:txBody>
                  <a:tcPr/>
                </a:tc>
                <a:tc hMerge="1">
                  <a:txBody>
                    <a:bodyPr/>
                    <a:lstStyle/>
                    <a:p>
                      <a:pPr marL="0" indent="0">
                        <a:buFont typeface="Arial" panose="020B0604020202020204" pitchFamily="34" charset="0"/>
                        <a:buNone/>
                      </a:pPr>
                      <a:endParaRPr lang="en-US" sz="1400" baseline="0" dirty="0" smtClean="0"/>
                    </a:p>
                  </a:txBody>
                  <a:tcPr/>
                </a:tc>
                <a:extLst>
                  <a:ext uri="{0D108BD9-81ED-4DB2-BD59-A6C34878D82A}">
                    <a16:rowId xmlns:a16="http://schemas.microsoft.com/office/drawing/2014/main" val="141568224"/>
                  </a:ext>
                </a:extLst>
              </a:tr>
            </a:tbl>
          </a:graphicData>
        </a:graphic>
      </p:graphicFrame>
    </p:spTree>
    <p:extLst>
      <p:ext uri="{BB962C8B-B14F-4D97-AF65-F5344CB8AC3E}">
        <p14:creationId xmlns:p14="http://schemas.microsoft.com/office/powerpoint/2010/main" val="225884780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9274" y="501020"/>
            <a:ext cx="6857526" cy="914400"/>
          </a:xfrm>
        </p:spPr>
        <p:txBody>
          <a:bodyPr/>
          <a:lstStyle/>
          <a:p>
            <a:r>
              <a:rPr lang="en-US" sz="3600" dirty="0" smtClean="0"/>
              <a:t>If you Suspect a Person Has Been Harmed</a:t>
            </a:r>
            <a:endParaRPr lang="en-US" sz="3600" dirty="0"/>
          </a:p>
        </p:txBody>
      </p:sp>
      <p:sp>
        <p:nvSpPr>
          <p:cNvPr id="3" name="Content Placeholder 2"/>
          <p:cNvSpPr>
            <a:spLocks noGrp="1"/>
          </p:cNvSpPr>
          <p:nvPr>
            <p:ph idx="1"/>
          </p:nvPr>
        </p:nvSpPr>
        <p:spPr>
          <a:xfrm>
            <a:off x="2057072" y="1626842"/>
            <a:ext cx="6629728" cy="3883621"/>
          </a:xfrm>
        </p:spPr>
        <p:txBody>
          <a:bodyPr>
            <a:normAutofit/>
          </a:bodyPr>
          <a:lstStyle/>
          <a:p>
            <a:pPr>
              <a:spcBef>
                <a:spcPts val="0"/>
              </a:spcBef>
              <a:spcAft>
                <a:spcPts val="600"/>
              </a:spcAft>
            </a:pPr>
            <a:r>
              <a:rPr lang="en-US" sz="1600" dirty="0">
                <a:solidFill>
                  <a:schemeClr val="tx1"/>
                </a:solidFill>
                <a:latin typeface="Arial" panose="020B0604020202020204" pitchFamily="34" charset="0"/>
                <a:cs typeface="Arial" panose="020B0604020202020204" pitchFamily="34" charset="0"/>
              </a:rPr>
              <a:t>Be aware of signs that may indicate a </a:t>
            </a:r>
            <a:r>
              <a:rPr lang="en-US" sz="1600" dirty="0" smtClean="0">
                <a:solidFill>
                  <a:schemeClr val="tx1"/>
                </a:solidFill>
                <a:latin typeface="Arial" panose="020B0604020202020204" pitchFamily="34" charset="0"/>
                <a:cs typeface="Arial" panose="020B0604020202020204" pitchFamily="34" charset="0"/>
              </a:rPr>
              <a:t>person is </a:t>
            </a:r>
            <a:r>
              <a:rPr lang="en-US" sz="1600" dirty="0">
                <a:solidFill>
                  <a:schemeClr val="tx1"/>
                </a:solidFill>
                <a:latin typeface="Arial" panose="020B0604020202020204" pitchFamily="34" charset="0"/>
                <a:cs typeface="Arial" panose="020B0604020202020204" pitchFamily="34" charset="0"/>
              </a:rPr>
              <a:t>experiencing distress and may need professional assistance, including: </a:t>
            </a:r>
          </a:p>
          <a:p>
            <a:pPr lvl="1">
              <a:spcBef>
                <a:spcPts val="0"/>
              </a:spcBef>
              <a:spcAft>
                <a:spcPts val="600"/>
              </a:spcAft>
            </a:pPr>
            <a:r>
              <a:rPr lang="en-US" sz="1600" dirty="0">
                <a:solidFill>
                  <a:schemeClr val="tx1"/>
                </a:solidFill>
                <a:latin typeface="Arial" panose="020B0604020202020204" pitchFamily="34" charset="0"/>
                <a:cs typeface="Arial" panose="020B0604020202020204" pitchFamily="34" charset="0"/>
              </a:rPr>
              <a:t>Exaggerated and/or inappropriate emotional responses;</a:t>
            </a:r>
          </a:p>
          <a:p>
            <a:pPr lvl="1">
              <a:spcBef>
                <a:spcPts val="0"/>
              </a:spcBef>
              <a:spcAft>
                <a:spcPts val="600"/>
              </a:spcAft>
            </a:pPr>
            <a:r>
              <a:rPr lang="en-US" sz="1600" dirty="0">
                <a:solidFill>
                  <a:schemeClr val="tx1"/>
                </a:solidFill>
                <a:latin typeface="Arial" panose="020B0604020202020204" pitchFamily="34" charset="0"/>
                <a:cs typeface="Arial" panose="020B0604020202020204" pitchFamily="34" charset="0"/>
              </a:rPr>
              <a:t>Unusual or changed patterns of interactions or participation in </a:t>
            </a:r>
            <a:r>
              <a:rPr lang="en-US" sz="1600" dirty="0" smtClean="0">
                <a:solidFill>
                  <a:schemeClr val="tx1"/>
                </a:solidFill>
                <a:latin typeface="Arial" panose="020B0604020202020204" pitchFamily="34" charset="0"/>
                <a:cs typeface="Arial" panose="020B0604020202020204" pitchFamily="34" charset="0"/>
              </a:rPr>
              <a:t>class/attendance at work;</a:t>
            </a:r>
            <a:endParaRPr lang="en-US" sz="1600" dirty="0">
              <a:solidFill>
                <a:schemeClr val="tx1"/>
              </a:solidFill>
              <a:latin typeface="Arial" panose="020B0604020202020204" pitchFamily="34" charset="0"/>
              <a:cs typeface="Arial" panose="020B0604020202020204" pitchFamily="34" charset="0"/>
            </a:endParaRPr>
          </a:p>
          <a:p>
            <a:pPr lvl="1">
              <a:spcBef>
                <a:spcPts val="0"/>
              </a:spcBef>
              <a:spcAft>
                <a:spcPts val="600"/>
              </a:spcAft>
            </a:pPr>
            <a:r>
              <a:rPr lang="en-US" sz="1600" dirty="0">
                <a:solidFill>
                  <a:schemeClr val="tx1"/>
                </a:solidFill>
                <a:latin typeface="Arial" panose="020B0604020202020204" pitchFamily="34" charset="0"/>
                <a:cs typeface="Arial" panose="020B0604020202020204" pitchFamily="34" charset="0"/>
              </a:rPr>
              <a:t>Change or deterioration in personal appearance; or</a:t>
            </a:r>
          </a:p>
          <a:p>
            <a:pPr lvl="1">
              <a:spcBef>
                <a:spcPts val="0"/>
              </a:spcBef>
              <a:spcAft>
                <a:spcPts val="600"/>
              </a:spcAft>
            </a:pPr>
            <a:r>
              <a:rPr lang="en-US" sz="1600" dirty="0">
                <a:solidFill>
                  <a:schemeClr val="tx1"/>
                </a:solidFill>
                <a:latin typeface="Arial" panose="020B0604020202020204" pitchFamily="34" charset="0"/>
                <a:cs typeface="Arial" panose="020B0604020202020204" pitchFamily="34" charset="0"/>
              </a:rPr>
              <a:t>Repeated appearance of bruising or reddening of the </a:t>
            </a:r>
            <a:r>
              <a:rPr lang="en-US" sz="1600" dirty="0" smtClean="0">
                <a:solidFill>
                  <a:schemeClr val="tx1"/>
                </a:solidFill>
                <a:latin typeface="Arial" panose="020B0604020202020204" pitchFamily="34" charset="0"/>
                <a:cs typeface="Arial" panose="020B0604020202020204" pitchFamily="34" charset="0"/>
              </a:rPr>
              <a:t>skin.</a:t>
            </a:r>
          </a:p>
          <a:p>
            <a:pPr>
              <a:spcBef>
                <a:spcPts val="0"/>
              </a:spcBef>
              <a:spcAft>
                <a:spcPts val="600"/>
              </a:spcAft>
            </a:pPr>
            <a:r>
              <a:rPr lang="en-US" sz="1600" dirty="0" smtClean="0">
                <a:solidFill>
                  <a:schemeClr val="tx1"/>
                </a:solidFill>
                <a:latin typeface="Arial" panose="020B0604020202020204" pitchFamily="34" charset="0"/>
                <a:cs typeface="Arial" panose="020B0604020202020204" pitchFamily="34" charset="0"/>
              </a:rPr>
              <a:t>The </a:t>
            </a:r>
            <a:r>
              <a:rPr lang="en-US" sz="1600" dirty="0">
                <a:solidFill>
                  <a:schemeClr val="tx1"/>
                </a:solidFill>
                <a:latin typeface="Arial" panose="020B0604020202020204" pitchFamily="34" charset="0"/>
                <a:cs typeface="Arial" panose="020B0604020202020204" pitchFamily="34" charset="0"/>
              </a:rPr>
              <a:t>number and intensity of these signs can indicate the severity of </a:t>
            </a:r>
            <a:r>
              <a:rPr lang="en-US" sz="1600" dirty="0" smtClean="0">
                <a:solidFill>
                  <a:schemeClr val="tx1"/>
                </a:solidFill>
                <a:latin typeface="Arial" panose="020B0604020202020204" pitchFamily="34" charset="0"/>
                <a:cs typeface="Arial" panose="020B0604020202020204" pitchFamily="34" charset="0"/>
              </a:rPr>
              <a:t>distress.</a:t>
            </a:r>
          </a:p>
          <a:p>
            <a:pPr>
              <a:spcBef>
                <a:spcPts val="0"/>
              </a:spcBef>
              <a:spcAft>
                <a:spcPts val="600"/>
              </a:spcAft>
            </a:pPr>
            <a:r>
              <a:rPr lang="en-US" sz="1600" dirty="0" smtClean="0"/>
              <a:t>Refer </a:t>
            </a:r>
            <a:r>
              <a:rPr lang="en-US" sz="1600" dirty="0"/>
              <a:t>the individual to appropriate resources. A Quick Resource Guide providing a list of campus and community resources is available at </a:t>
            </a:r>
            <a:r>
              <a:rPr lang="en-US" sz="1600" u="sng" dirty="0">
                <a:hlinkClick r:id="rId2"/>
              </a:rPr>
              <a:t>www.titleix.illinoisstate.edu</a:t>
            </a:r>
            <a:endParaRPr lang="en-US" sz="1600" dirty="0"/>
          </a:p>
        </p:txBody>
      </p:sp>
    </p:spTree>
    <p:extLst>
      <p:ext uri="{BB962C8B-B14F-4D97-AF65-F5344CB8AC3E}">
        <p14:creationId xmlns:p14="http://schemas.microsoft.com/office/powerpoint/2010/main" val="168219156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57072" y="274637"/>
            <a:ext cx="6629728" cy="1065966"/>
          </a:xfrm>
        </p:spPr>
        <p:txBody>
          <a:bodyPr>
            <a:noAutofit/>
          </a:bodyPr>
          <a:lstStyle/>
          <a:p>
            <a:r>
              <a:rPr lang="en-US" sz="3600" dirty="0" smtClean="0"/>
              <a:t>Attitudes that Deter Intervention</a:t>
            </a:r>
            <a:endParaRPr lang="en-US" sz="3600" dirty="0"/>
          </a:p>
        </p:txBody>
      </p:sp>
      <p:sp>
        <p:nvSpPr>
          <p:cNvPr id="3" name="Content Placeholder 2"/>
          <p:cNvSpPr>
            <a:spLocks noGrp="1"/>
          </p:cNvSpPr>
          <p:nvPr>
            <p:ph idx="1"/>
          </p:nvPr>
        </p:nvSpPr>
        <p:spPr>
          <a:xfrm>
            <a:off x="2057072" y="1678724"/>
            <a:ext cx="6629728" cy="3582950"/>
          </a:xfrm>
        </p:spPr>
        <p:txBody>
          <a:bodyPr>
            <a:normAutofit fontScale="92500"/>
          </a:bodyPr>
          <a:lstStyle/>
          <a:p>
            <a:pPr marL="0" indent="0">
              <a:buNone/>
            </a:pPr>
            <a:r>
              <a:rPr lang="en-US" sz="1600" dirty="0" smtClean="0"/>
              <a:t>Examples of attitudes that deter intervention.</a:t>
            </a:r>
          </a:p>
          <a:p>
            <a:r>
              <a:rPr lang="en-US" sz="1600" dirty="0" smtClean="0"/>
              <a:t>It’s </a:t>
            </a:r>
            <a:r>
              <a:rPr lang="en-US" sz="1600" dirty="0"/>
              <a:t>really none of my </a:t>
            </a:r>
            <a:r>
              <a:rPr lang="en-US" sz="1600" dirty="0" smtClean="0"/>
              <a:t>business.</a:t>
            </a:r>
          </a:p>
          <a:p>
            <a:r>
              <a:rPr lang="en-US" sz="1600" dirty="0" smtClean="0"/>
              <a:t>It’s uncomfortable intervening in a “personal” situation.</a:t>
            </a:r>
          </a:p>
          <a:p>
            <a:r>
              <a:rPr lang="en-US" sz="1600" dirty="0" smtClean="0"/>
              <a:t>Maybe </a:t>
            </a:r>
            <a:r>
              <a:rPr lang="en-US" sz="1600" dirty="0"/>
              <a:t>I am misinterpreting what I </a:t>
            </a:r>
            <a:r>
              <a:rPr lang="en-US" sz="1600" dirty="0" smtClean="0"/>
              <a:t>am seeing.</a:t>
            </a:r>
            <a:endParaRPr lang="en-US" sz="1600" dirty="0"/>
          </a:p>
          <a:p>
            <a:r>
              <a:rPr lang="en-US" sz="1600" dirty="0" smtClean="0"/>
              <a:t>What </a:t>
            </a:r>
            <a:r>
              <a:rPr lang="en-US" sz="1600" dirty="0"/>
              <a:t>will they think of me?</a:t>
            </a:r>
          </a:p>
          <a:p>
            <a:r>
              <a:rPr lang="en-US" sz="1600" dirty="0" smtClean="0"/>
              <a:t>I’m </a:t>
            </a:r>
            <a:r>
              <a:rPr lang="en-US" sz="1600" dirty="0"/>
              <a:t>really not sure what to </a:t>
            </a:r>
            <a:r>
              <a:rPr lang="en-US" sz="1600" dirty="0" smtClean="0"/>
              <a:t>do.</a:t>
            </a:r>
            <a:endParaRPr lang="en-US" sz="1600" dirty="0"/>
          </a:p>
          <a:p>
            <a:pPr marL="0" indent="0">
              <a:buNone/>
            </a:pPr>
            <a:endParaRPr lang="en-US" sz="1600" dirty="0"/>
          </a:p>
          <a:p>
            <a:pPr marL="0" indent="0">
              <a:spcBef>
                <a:spcPts val="0"/>
              </a:spcBef>
              <a:buNone/>
            </a:pPr>
            <a:r>
              <a:rPr lang="en-US" sz="1600" dirty="0" smtClean="0"/>
              <a:t>Doing </a:t>
            </a:r>
            <a:r>
              <a:rPr lang="en-US" sz="1600" dirty="0"/>
              <a:t>nothing allows the violence to </a:t>
            </a:r>
            <a:r>
              <a:rPr lang="en-US" sz="1600" dirty="0" smtClean="0"/>
              <a:t>continue.</a:t>
            </a:r>
          </a:p>
          <a:p>
            <a:r>
              <a:rPr lang="en-US" sz="1600" dirty="0"/>
              <a:t>Intervening when someone is vulnerable is critical. </a:t>
            </a:r>
            <a:r>
              <a:rPr lang="en-US" sz="1600" dirty="0" smtClean="0"/>
              <a:t>Survivors </a:t>
            </a:r>
            <a:r>
              <a:rPr lang="en-US" sz="1600" dirty="0"/>
              <a:t>of sexual and/or dating/domestic violence are frequently re-victimized. </a:t>
            </a:r>
          </a:p>
          <a:p>
            <a:r>
              <a:rPr lang="en-US" sz="1600" dirty="0"/>
              <a:t>Reducing the potential for violence and empowering individuals helps to ensure their future </a:t>
            </a:r>
            <a:r>
              <a:rPr lang="en-US" sz="1600" dirty="0" smtClean="0"/>
              <a:t>well-being</a:t>
            </a:r>
          </a:p>
          <a:p>
            <a:r>
              <a:rPr lang="en-US" sz="1600" dirty="0"/>
              <a:t>Remember, you do not have to act alone; enlist the assistance of others</a:t>
            </a:r>
            <a:r>
              <a:rPr lang="en-US" sz="1600" dirty="0" smtClean="0"/>
              <a:t>.</a:t>
            </a:r>
            <a:endParaRPr lang="en-US" sz="1600" dirty="0"/>
          </a:p>
          <a:p>
            <a:pPr marL="0" indent="0">
              <a:spcBef>
                <a:spcPts val="0"/>
              </a:spcBef>
              <a:buNone/>
            </a:pPr>
            <a:endParaRPr lang="en-US" sz="1600" dirty="0"/>
          </a:p>
        </p:txBody>
      </p:sp>
    </p:spTree>
    <p:extLst>
      <p:ext uri="{BB962C8B-B14F-4D97-AF65-F5344CB8AC3E}">
        <p14:creationId xmlns:p14="http://schemas.microsoft.com/office/powerpoint/2010/main" val="269869559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57072" y="394952"/>
            <a:ext cx="6629728" cy="914400"/>
          </a:xfrm>
        </p:spPr>
        <p:txBody>
          <a:bodyPr/>
          <a:lstStyle/>
          <a:p>
            <a:r>
              <a:rPr lang="en-US" dirty="0" smtClean="0"/>
              <a:t>Definitions</a:t>
            </a:r>
            <a:endParaRPr lang="en-US" dirty="0"/>
          </a:p>
        </p:txBody>
      </p:sp>
      <p:sp>
        <p:nvSpPr>
          <p:cNvPr id="3" name="Content Placeholder 2"/>
          <p:cNvSpPr>
            <a:spLocks noGrp="1"/>
          </p:cNvSpPr>
          <p:nvPr>
            <p:ph idx="1"/>
          </p:nvPr>
        </p:nvSpPr>
        <p:spPr>
          <a:xfrm>
            <a:off x="2057072" y="1503943"/>
            <a:ext cx="6629728" cy="1856878"/>
          </a:xfrm>
        </p:spPr>
        <p:txBody>
          <a:bodyPr>
            <a:normAutofit/>
          </a:bodyPr>
          <a:lstStyle/>
          <a:p>
            <a:r>
              <a:rPr lang="en-US" sz="2000" dirty="0"/>
              <a:t>Federal law requires employees to be familiar with definitions used in meeting reporting obligations.  </a:t>
            </a:r>
          </a:p>
          <a:p>
            <a:r>
              <a:rPr lang="en-US" sz="2000" dirty="0"/>
              <a:t>Remember you do not need to make a determination if a reported incident fits within a particular definition.</a:t>
            </a:r>
          </a:p>
          <a:p>
            <a:endParaRPr lang="en-US" dirty="0"/>
          </a:p>
        </p:txBody>
      </p:sp>
    </p:spTree>
    <p:extLst>
      <p:ext uri="{BB962C8B-B14F-4D97-AF65-F5344CB8AC3E}">
        <p14:creationId xmlns:p14="http://schemas.microsoft.com/office/powerpoint/2010/main" val="243727313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57072" y="0"/>
            <a:ext cx="6629728" cy="834189"/>
          </a:xfrm>
        </p:spPr>
        <p:txBody>
          <a:bodyPr/>
          <a:lstStyle/>
          <a:p>
            <a:r>
              <a:rPr lang="en-US" sz="3600" dirty="0" smtClean="0"/>
              <a:t>Sexual Harassment</a:t>
            </a:r>
            <a:endParaRPr lang="en-US" sz="3600" dirty="0"/>
          </a:p>
        </p:txBody>
      </p:sp>
      <p:sp>
        <p:nvSpPr>
          <p:cNvPr id="3" name="Content Placeholder 2"/>
          <p:cNvSpPr>
            <a:spLocks noGrp="1"/>
          </p:cNvSpPr>
          <p:nvPr>
            <p:ph idx="1"/>
          </p:nvPr>
        </p:nvSpPr>
        <p:spPr>
          <a:xfrm>
            <a:off x="2057072" y="745958"/>
            <a:ext cx="6629728" cy="5085347"/>
          </a:xfrm>
        </p:spPr>
        <p:txBody>
          <a:bodyPr>
            <a:noAutofit/>
          </a:bodyPr>
          <a:lstStyle/>
          <a:p>
            <a:r>
              <a:rPr lang="en-US" sz="1600" dirty="0"/>
              <a:t>It is the policy of the University to maintain an academic and work environment free of sexual harassment for students, faculty, and staff. Sexual harassment is contrary to the standards of the University community and a barrier to fulfilling the University's scholarly, research, educational, and service missions. Sexual harassment is defined by law and generally is any unwelcome conduct of a sexual nature that is sufficiently severe or pervasive as to create an intimidating, hostile, environment. Some examples of conduct of a sexual nature that may constitute sexual harassment include, but are not limited to:</a:t>
            </a:r>
          </a:p>
          <a:p>
            <a:pPr lvl="1"/>
            <a:r>
              <a:rPr lang="en-US" sz="1600" dirty="0" smtClean="0"/>
              <a:t>Unwanted </a:t>
            </a:r>
            <a:r>
              <a:rPr lang="en-US" sz="1600" dirty="0"/>
              <a:t>sexual statements – sexual or "dirty" jokes, comments on physical attributes, spreading rumors about or rating others as to sexual activity or performance, talking about one's sexual activity in front of others, and displaying or distributing sexually explicit drawings, pictures and/or written material. Unwanted sexual statements are precluded in all forms including but not limited to verbally, in writing, electronically (email, instant messaging, blogs, web pages, etc</a:t>
            </a:r>
            <a:r>
              <a:rPr lang="en-US" sz="1600" dirty="0" smtClean="0"/>
              <a:t>.).</a:t>
            </a:r>
            <a:endParaRPr lang="en-US" sz="1600" dirty="0"/>
          </a:p>
          <a:p>
            <a:pPr marL="0" indent="0">
              <a:buNone/>
            </a:pPr>
            <a:r>
              <a:rPr lang="en-US" sz="1100" dirty="0" smtClean="0"/>
              <a:t>(continued…)</a:t>
            </a:r>
            <a:endParaRPr lang="en-US" sz="1100" dirty="0"/>
          </a:p>
        </p:txBody>
      </p:sp>
    </p:spTree>
    <p:extLst>
      <p:ext uri="{BB962C8B-B14F-4D97-AF65-F5344CB8AC3E}">
        <p14:creationId xmlns:p14="http://schemas.microsoft.com/office/powerpoint/2010/main" val="256039215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57072" y="0"/>
            <a:ext cx="6629728" cy="914400"/>
          </a:xfrm>
        </p:spPr>
        <p:txBody>
          <a:bodyPr/>
          <a:lstStyle/>
          <a:p>
            <a:r>
              <a:rPr lang="en-US" sz="3600" dirty="0" smtClean="0"/>
              <a:t>Sexual Harassment</a:t>
            </a:r>
            <a:endParaRPr lang="en-US" sz="3600" dirty="0"/>
          </a:p>
        </p:txBody>
      </p:sp>
      <p:sp>
        <p:nvSpPr>
          <p:cNvPr id="3" name="Content Placeholder 2"/>
          <p:cNvSpPr>
            <a:spLocks noGrp="1"/>
          </p:cNvSpPr>
          <p:nvPr>
            <p:ph idx="1"/>
          </p:nvPr>
        </p:nvSpPr>
        <p:spPr>
          <a:xfrm>
            <a:off x="2057072" y="737937"/>
            <a:ext cx="6629728" cy="5085347"/>
          </a:xfrm>
        </p:spPr>
        <p:txBody>
          <a:bodyPr>
            <a:noAutofit/>
          </a:bodyPr>
          <a:lstStyle/>
          <a:p>
            <a:pPr marL="457200" lvl="1" indent="0">
              <a:buNone/>
            </a:pPr>
            <a:r>
              <a:rPr lang="en-US" sz="1200" dirty="0" smtClean="0"/>
              <a:t>(continued)</a:t>
            </a:r>
          </a:p>
          <a:p>
            <a:pPr marL="457200" lvl="1" indent="0">
              <a:buNone/>
            </a:pPr>
            <a:endParaRPr lang="en-US" sz="1200" dirty="0" smtClean="0"/>
          </a:p>
          <a:p>
            <a:pPr lvl="1"/>
            <a:r>
              <a:rPr lang="en-US" sz="1600" dirty="0" smtClean="0"/>
              <a:t>Unwanted personal attention – letters, telephone calls, visits, pressure for sexual favors, pressure for unnecessary personal interaction, pressure for dates where a sexual/romantic intent appears evident but remains unwanted, and stalking.</a:t>
            </a:r>
          </a:p>
          <a:p>
            <a:pPr lvl="1"/>
            <a:r>
              <a:rPr lang="en-US" sz="1600" dirty="0" smtClean="0"/>
              <a:t>Unwanted physical or sexual advances – touching, hugging, kissing, fondling, touching oneself sexually for others to view, sexual assault, sexual misconduct/violence, domestic violence, dating violence, stalking, intercourse, or other sexual activity.</a:t>
            </a:r>
          </a:p>
          <a:p>
            <a:r>
              <a:rPr lang="en-US" sz="1600" dirty="0" smtClean="0"/>
              <a:t>The University considers such behavior, whether physical or verbal, to be a breach of its standards of conduct. It will seek to prevent and remedy such incidents and will investigate and take corrective actions for violations of this policy.</a:t>
            </a:r>
          </a:p>
          <a:p>
            <a:pPr marL="0" indent="0">
              <a:buNone/>
            </a:pPr>
            <a:endParaRPr lang="en-US" sz="1600" b="1" dirty="0" smtClean="0"/>
          </a:p>
          <a:p>
            <a:pPr marL="0" indent="0">
              <a:buNone/>
            </a:pPr>
            <a:r>
              <a:rPr lang="en-US" sz="1600" b="1" dirty="0" smtClean="0"/>
              <a:t>As </a:t>
            </a:r>
            <a:r>
              <a:rPr lang="en-US" sz="1600" b="1" dirty="0"/>
              <a:t>defined by the </a:t>
            </a:r>
            <a:r>
              <a:rPr lang="en-US" sz="1600" b="1" i="1" dirty="0"/>
              <a:t>Illinois State University Code of Student Conduct and University Anti-Harassment and Non-Discrimination Policy</a:t>
            </a:r>
          </a:p>
          <a:p>
            <a:endParaRPr lang="en-US" sz="1200" dirty="0"/>
          </a:p>
          <a:p>
            <a:endParaRPr lang="en-US" sz="1100" dirty="0"/>
          </a:p>
        </p:txBody>
      </p:sp>
    </p:spTree>
    <p:extLst>
      <p:ext uri="{BB962C8B-B14F-4D97-AF65-F5344CB8AC3E}">
        <p14:creationId xmlns:p14="http://schemas.microsoft.com/office/powerpoint/2010/main" val="252672467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57072" y="173898"/>
            <a:ext cx="6629728" cy="841241"/>
          </a:xfrm>
        </p:spPr>
        <p:txBody>
          <a:bodyPr/>
          <a:lstStyle/>
          <a:p>
            <a:r>
              <a:rPr lang="en-US" sz="3600" dirty="0" smtClean="0"/>
              <a:t>Consent Definition</a:t>
            </a:r>
            <a:endParaRPr lang="en-US" sz="3600" dirty="0"/>
          </a:p>
        </p:txBody>
      </p:sp>
      <p:sp>
        <p:nvSpPr>
          <p:cNvPr id="3" name="Content Placeholder 2"/>
          <p:cNvSpPr>
            <a:spLocks noGrp="1"/>
          </p:cNvSpPr>
          <p:nvPr>
            <p:ph idx="1"/>
          </p:nvPr>
        </p:nvSpPr>
        <p:spPr>
          <a:xfrm>
            <a:off x="2057072" y="1113566"/>
            <a:ext cx="6629728" cy="4348772"/>
          </a:xfrm>
        </p:spPr>
        <p:txBody>
          <a:bodyPr>
            <a:noAutofit/>
          </a:bodyPr>
          <a:lstStyle/>
          <a:p>
            <a:r>
              <a:rPr lang="en-US" sz="1400" b="1" dirty="0" smtClean="0"/>
              <a:t>As </a:t>
            </a:r>
            <a:r>
              <a:rPr lang="en-US" sz="1400" b="1" dirty="0"/>
              <a:t>defined by the </a:t>
            </a:r>
            <a:r>
              <a:rPr lang="en-US" sz="1400" b="1" i="1" dirty="0"/>
              <a:t>Illinois State University Code of Student Conduct and University Anti-Harassment and Non-Discrimination </a:t>
            </a:r>
            <a:r>
              <a:rPr lang="en-US" sz="1400" b="1" i="1" dirty="0" smtClean="0"/>
              <a:t>Policy:  </a:t>
            </a:r>
            <a:r>
              <a:rPr lang="en-US" sz="1400" dirty="0" smtClean="0"/>
              <a:t>for </a:t>
            </a:r>
            <a:r>
              <a:rPr lang="en-US" sz="1400" dirty="0"/>
              <a:t>purposes of this section informed consent must be freely and actively given through mutually understandable terms or actions. A person is deemed incapable of giving consent when that person is not of an age to legally give consent (i.e. juvenile, minor), mentally disabled, mentally incapacitated, physically helpless, incapacitated through the use of alcohol and/or drugs to the point of being unable to make an informed and rational decision, unconscious, or asleep. Informed consent cannot be obtained through physical force, compelling threats, intimidating behavior, or coercion. Consent cannot be derived based on: a lack of verbal or physical resistance, previous sexual relations between the same parties, consent provided to another party, previous or current sexual relations with other parties, or through the manner in which someone chooses to dress. A person always retains the right to revoke consent at any time during a sexual act. Attending an artistic or educational event or a class in which nudity occurs and for which advanced notice of nudity has been provided qualifies as informed consent</a:t>
            </a:r>
            <a:r>
              <a:rPr lang="en-US" sz="1400" dirty="0" smtClean="0"/>
              <a:t>.</a:t>
            </a:r>
          </a:p>
        </p:txBody>
      </p:sp>
    </p:spTree>
    <p:extLst>
      <p:ext uri="{BB962C8B-B14F-4D97-AF65-F5344CB8AC3E}">
        <p14:creationId xmlns:p14="http://schemas.microsoft.com/office/powerpoint/2010/main" val="262529503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57072" y="173898"/>
            <a:ext cx="6629728" cy="841241"/>
          </a:xfrm>
        </p:spPr>
        <p:txBody>
          <a:bodyPr/>
          <a:lstStyle/>
          <a:p>
            <a:r>
              <a:rPr lang="en-US" sz="3600" dirty="0" smtClean="0"/>
              <a:t>Consent Definition</a:t>
            </a:r>
            <a:endParaRPr lang="en-US" sz="3600" dirty="0"/>
          </a:p>
        </p:txBody>
      </p:sp>
      <p:sp>
        <p:nvSpPr>
          <p:cNvPr id="3" name="Content Placeholder 2"/>
          <p:cNvSpPr>
            <a:spLocks noGrp="1"/>
          </p:cNvSpPr>
          <p:nvPr>
            <p:ph idx="1"/>
          </p:nvPr>
        </p:nvSpPr>
        <p:spPr>
          <a:xfrm>
            <a:off x="2057072" y="1113566"/>
            <a:ext cx="6629728" cy="4348772"/>
          </a:xfrm>
        </p:spPr>
        <p:txBody>
          <a:bodyPr>
            <a:noAutofit/>
          </a:bodyPr>
          <a:lstStyle/>
          <a:p>
            <a:pPr marL="0" indent="0">
              <a:buNone/>
            </a:pPr>
            <a:endParaRPr lang="en-US" sz="1600" dirty="0" smtClean="0"/>
          </a:p>
          <a:p>
            <a:r>
              <a:rPr lang="en-US" sz="1600" b="1" dirty="0"/>
              <a:t>As defined by </a:t>
            </a:r>
            <a:r>
              <a:rPr lang="en-US" sz="1600" b="1" i="1" dirty="0"/>
              <a:t>Illinois Criminal Code</a:t>
            </a:r>
            <a:r>
              <a:rPr lang="en-US" sz="1600" b="1" dirty="0"/>
              <a:t>:</a:t>
            </a:r>
            <a:r>
              <a:rPr lang="en-US" sz="1600" dirty="0"/>
              <a:t>   A freely given agreement to the act of sexual penetration or sexual conduct in question. Lack of verbal or physical resistance or submission by the victim resulting from the use of force or threat of force by the accused shall not constitute consent. The manner of dress of the victim at the time of the offense shall not constitute consent. </a:t>
            </a:r>
            <a:endParaRPr lang="en-US" sz="1600" dirty="0">
              <a:solidFill>
                <a:schemeClr val="tx1"/>
              </a:solidFill>
            </a:endParaRPr>
          </a:p>
          <a:p>
            <a:endParaRPr lang="en-US" sz="1300" dirty="0" smtClean="0">
              <a:solidFill>
                <a:schemeClr val="tx1"/>
              </a:solidFill>
            </a:endParaRPr>
          </a:p>
        </p:txBody>
      </p:sp>
    </p:spTree>
    <p:extLst>
      <p:ext uri="{BB962C8B-B14F-4D97-AF65-F5344CB8AC3E}">
        <p14:creationId xmlns:p14="http://schemas.microsoft.com/office/powerpoint/2010/main" val="1604135537"/>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Sexual Misconduct/Violence Definition</a:t>
            </a:r>
            <a:endParaRPr lang="en-US" sz="3600" dirty="0"/>
          </a:p>
        </p:txBody>
      </p:sp>
      <p:sp>
        <p:nvSpPr>
          <p:cNvPr id="3" name="Content Placeholder 2"/>
          <p:cNvSpPr>
            <a:spLocks noGrp="1"/>
          </p:cNvSpPr>
          <p:nvPr>
            <p:ph idx="1"/>
          </p:nvPr>
        </p:nvSpPr>
        <p:spPr>
          <a:xfrm>
            <a:off x="2057072" y="1824785"/>
            <a:ext cx="6629728" cy="3380878"/>
          </a:xfrm>
        </p:spPr>
        <p:txBody>
          <a:bodyPr>
            <a:noAutofit/>
          </a:bodyPr>
          <a:lstStyle/>
          <a:p>
            <a:r>
              <a:rPr lang="en-US" sz="1600" b="1" dirty="0"/>
              <a:t>As defined by the </a:t>
            </a:r>
            <a:r>
              <a:rPr lang="en-US" sz="1600" b="1" i="1" dirty="0"/>
              <a:t>Illinois State University Code of Student Conduct and University Anti-Harassment and Non-Discrimination </a:t>
            </a:r>
            <a:r>
              <a:rPr lang="en-US" sz="1600" b="1" i="1" dirty="0" smtClean="0"/>
              <a:t>Policy:  </a:t>
            </a:r>
            <a:r>
              <a:rPr lang="en-US" sz="1600" dirty="0" smtClean="0"/>
              <a:t>Engaging </a:t>
            </a:r>
            <a:r>
              <a:rPr lang="en-US" sz="1600" dirty="0"/>
              <a:t>in any act that is sexual in nature and which is committed without the full and informed consent of all persons involved. Examples of sexual assault/misconduct include, but are not limited to: any penetration of the mouth, vagina, or anus with any body part or other object; contact with a person's breasts, buttocks, groin, or genitals; touching another person with one's own breasts, buttocks, groin, or genitals; any other intentional bodily contact of a sexual nature, or; exposing one's intimate body parts to another person or persons.</a:t>
            </a:r>
          </a:p>
        </p:txBody>
      </p:sp>
    </p:spTree>
    <p:extLst>
      <p:ext uri="{BB962C8B-B14F-4D97-AF65-F5344CB8AC3E}">
        <p14:creationId xmlns:p14="http://schemas.microsoft.com/office/powerpoint/2010/main" val="3062421771"/>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Sexual Exploitation Definition</a:t>
            </a:r>
            <a:endParaRPr lang="en-US" sz="3600" dirty="0"/>
          </a:p>
        </p:txBody>
      </p:sp>
      <p:sp>
        <p:nvSpPr>
          <p:cNvPr id="3" name="Content Placeholder 2"/>
          <p:cNvSpPr>
            <a:spLocks noGrp="1"/>
          </p:cNvSpPr>
          <p:nvPr>
            <p:ph idx="1"/>
          </p:nvPr>
        </p:nvSpPr>
        <p:spPr>
          <a:xfrm>
            <a:off x="2057072" y="1592174"/>
            <a:ext cx="6629728" cy="4343400"/>
          </a:xfrm>
        </p:spPr>
        <p:txBody>
          <a:bodyPr>
            <a:noAutofit/>
          </a:bodyPr>
          <a:lstStyle/>
          <a:p>
            <a:r>
              <a:rPr lang="en-US" sz="1600" b="1" dirty="0"/>
              <a:t>As defined by the </a:t>
            </a:r>
            <a:r>
              <a:rPr lang="en-US" sz="1600" b="1" i="1" dirty="0"/>
              <a:t>Illinois State University Code of Student Conduct and University Anti-Harassment and Non-Discrimination </a:t>
            </a:r>
            <a:r>
              <a:rPr lang="en-US" sz="1600" b="1" i="1" dirty="0" smtClean="0"/>
              <a:t>Policy:  </a:t>
            </a:r>
            <a:r>
              <a:rPr lang="en-US" sz="1600" dirty="0" smtClean="0"/>
              <a:t>Engaging </a:t>
            </a:r>
            <a:r>
              <a:rPr lang="en-US" sz="1600" dirty="0"/>
              <a:t>in any action that results in one or more persons taking nonconsensual or abusive sexual advantage of another person or persons. Examples of such behavior include, but are not limited to: invasion of sexual privacy; recording or broadcasting sexual activity, including redistribution of pictures, video, or audio; engaging in voyeurism; facilitating or allowing voyeurism without the consent of all parties; knowingly exposing another to a sexually transmitted disease; inducing another person or persons to commit an inappropriate sexual act, or; inducing incapacitation in another person with the intent to engage in sexual conduct, regardless of whether prohibited sexual conduct actually occurs.</a:t>
            </a:r>
            <a:endParaRPr lang="en-US" sz="1600" dirty="0">
              <a:solidFill>
                <a:schemeClr val="tx1"/>
              </a:solidFill>
            </a:endParaRPr>
          </a:p>
          <a:p>
            <a:pPr marL="0" indent="0">
              <a:buNone/>
            </a:pPr>
            <a:endParaRPr lang="en-US" sz="1800" b="1" dirty="0"/>
          </a:p>
          <a:p>
            <a:pPr marL="0" indent="0">
              <a:buNone/>
            </a:pPr>
            <a:endParaRPr lang="en-US" sz="1800" b="1" i="1" dirty="0" smtClean="0"/>
          </a:p>
          <a:p>
            <a:endParaRPr lang="en-US" sz="1800" dirty="0"/>
          </a:p>
        </p:txBody>
      </p:sp>
    </p:spTree>
    <p:extLst>
      <p:ext uri="{BB962C8B-B14F-4D97-AF65-F5344CB8AC3E}">
        <p14:creationId xmlns:p14="http://schemas.microsoft.com/office/powerpoint/2010/main" val="832104224"/>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57072" y="0"/>
            <a:ext cx="6629728" cy="717254"/>
          </a:xfrm>
        </p:spPr>
        <p:txBody>
          <a:bodyPr/>
          <a:lstStyle/>
          <a:p>
            <a:r>
              <a:rPr lang="en-US" sz="3600" dirty="0" smtClean="0"/>
              <a:t>Sexual Assault Definitions</a:t>
            </a:r>
            <a:endParaRPr lang="en-US" sz="3600" dirty="0"/>
          </a:p>
        </p:txBody>
      </p:sp>
      <p:sp>
        <p:nvSpPr>
          <p:cNvPr id="3" name="Content Placeholder 2"/>
          <p:cNvSpPr>
            <a:spLocks noGrp="1"/>
          </p:cNvSpPr>
          <p:nvPr>
            <p:ph idx="1"/>
          </p:nvPr>
        </p:nvSpPr>
        <p:spPr>
          <a:xfrm>
            <a:off x="2057072" y="809327"/>
            <a:ext cx="6629728" cy="4940543"/>
          </a:xfrm>
        </p:spPr>
        <p:txBody>
          <a:bodyPr>
            <a:noAutofit/>
          </a:bodyPr>
          <a:lstStyle/>
          <a:p>
            <a:pPr marL="0" indent="0">
              <a:buNone/>
            </a:pPr>
            <a:r>
              <a:rPr lang="en-US" sz="1600" b="1" dirty="0" smtClean="0"/>
              <a:t>Sexual Assault – </a:t>
            </a:r>
            <a:r>
              <a:rPr lang="en-US" sz="1600" b="1" dirty="0"/>
              <a:t>As defined by </a:t>
            </a:r>
            <a:r>
              <a:rPr lang="en-US" sz="1600" b="1" i="1" dirty="0"/>
              <a:t>Illinois Criminal </a:t>
            </a:r>
            <a:r>
              <a:rPr lang="en-US" sz="1600" b="1" i="1" dirty="0" smtClean="0"/>
              <a:t>Code</a:t>
            </a:r>
          </a:p>
          <a:p>
            <a:r>
              <a:rPr lang="en-US" sz="1600" dirty="0" smtClean="0"/>
              <a:t>A person commits criminal sexual assault if that person commits an act of sexual penetration and:</a:t>
            </a:r>
          </a:p>
          <a:p>
            <a:pPr lvl="1">
              <a:buFont typeface="+mj-lt"/>
              <a:buAutoNum type="arabicParenR"/>
            </a:pPr>
            <a:r>
              <a:rPr lang="en-US" sz="1600" dirty="0"/>
              <a:t>u</a:t>
            </a:r>
            <a:r>
              <a:rPr lang="en-US" sz="1600" dirty="0" smtClean="0"/>
              <a:t>ses force or threat of force;</a:t>
            </a:r>
          </a:p>
          <a:p>
            <a:pPr lvl="1">
              <a:buFont typeface="+mj-lt"/>
              <a:buAutoNum type="arabicParenR"/>
            </a:pPr>
            <a:r>
              <a:rPr lang="en-US" sz="1600" dirty="0" smtClean="0"/>
              <a:t>knows that the victim is unable to understand the nature of the act or is unable to give knowing consent;</a:t>
            </a:r>
          </a:p>
          <a:p>
            <a:pPr lvl="1">
              <a:buFont typeface="+mj-lt"/>
              <a:buAutoNum type="arabicParenR"/>
            </a:pPr>
            <a:r>
              <a:rPr lang="en-US" sz="1600" dirty="0" smtClean="0"/>
              <a:t>is a family member of the victim, and the victim is under 18 years of age; or</a:t>
            </a:r>
          </a:p>
          <a:p>
            <a:pPr lvl="1">
              <a:buFont typeface="+mj-lt"/>
              <a:buAutoNum type="arabicParenR"/>
            </a:pPr>
            <a:r>
              <a:rPr lang="en-US" sz="1600" dirty="0"/>
              <a:t>i</a:t>
            </a:r>
            <a:r>
              <a:rPr lang="en-US" sz="1600" dirty="0" smtClean="0"/>
              <a:t>s 17 years of age or over and holds a position of trust, authority, or supervision in relation to the victim, and the victim is at least 13 years of age but under 18 years of age.</a:t>
            </a:r>
          </a:p>
          <a:p>
            <a:pPr marL="0" indent="0">
              <a:buNone/>
            </a:pPr>
            <a:endParaRPr lang="en-US" sz="1600" b="1" dirty="0" smtClean="0"/>
          </a:p>
          <a:p>
            <a:pPr marL="0" indent="0">
              <a:buNone/>
            </a:pPr>
            <a:r>
              <a:rPr lang="en-US" sz="1600" b="1" dirty="0" smtClean="0"/>
              <a:t>Sexual Violence – As defined in the Preventing Sexual Violence in Higher Education Act:</a:t>
            </a:r>
          </a:p>
          <a:p>
            <a:r>
              <a:rPr lang="en-US" sz="1600" dirty="0" smtClean="0"/>
              <a:t>Means physical sexual acts attempted or perpetrated against a person’s will or when a person is incapable of giving consent, including without limitation rape, sexual assault, sexual battery, sexual abuse, and sexual coercion </a:t>
            </a:r>
          </a:p>
          <a:p>
            <a:pPr marL="0" indent="0">
              <a:buNone/>
            </a:pPr>
            <a:endParaRPr lang="en-US" sz="1200" b="1" dirty="0" smtClean="0"/>
          </a:p>
        </p:txBody>
      </p:sp>
    </p:spTree>
    <p:extLst>
      <p:ext uri="{BB962C8B-B14F-4D97-AF65-F5344CB8AC3E}">
        <p14:creationId xmlns:p14="http://schemas.microsoft.com/office/powerpoint/2010/main" val="413140645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20643" y="1397127"/>
            <a:ext cx="5547483" cy="391568"/>
          </a:xfrm>
        </p:spPr>
        <p:txBody>
          <a:bodyPr>
            <a:noAutofit/>
          </a:bodyPr>
          <a:lstStyle/>
          <a:p>
            <a:r>
              <a:rPr lang="en-US" sz="2800" dirty="0" smtClean="0"/>
              <a:t>Protections for Children</a:t>
            </a:r>
            <a:endParaRPr lang="en-US" sz="2800" dirty="0"/>
          </a:p>
        </p:txBody>
      </p:sp>
      <p:sp>
        <p:nvSpPr>
          <p:cNvPr id="4" name="TextBox 3"/>
          <p:cNvSpPr txBox="1"/>
          <p:nvPr/>
        </p:nvSpPr>
        <p:spPr>
          <a:xfrm>
            <a:off x="2120643" y="1937941"/>
            <a:ext cx="6877539" cy="3739485"/>
          </a:xfrm>
          <a:prstGeom prst="rect">
            <a:avLst/>
          </a:prstGeom>
          <a:noFill/>
        </p:spPr>
        <p:txBody>
          <a:bodyPr wrap="square" rtlCol="0">
            <a:spAutoFit/>
          </a:bodyPr>
          <a:lstStyle/>
          <a:p>
            <a:r>
              <a:rPr lang="en-US" sz="1600" dirty="0">
                <a:latin typeface="Arial" panose="020B0604020202020204" pitchFamily="34" charset="0"/>
                <a:cs typeface="Arial" panose="020B0604020202020204" pitchFamily="34" charset="0"/>
              </a:rPr>
              <a:t>The Illinois Abused and Neglected Child Reporting Act now requires ALL ISU </a:t>
            </a:r>
            <a:r>
              <a:rPr lang="en-US" sz="1600" dirty="0" smtClean="0">
                <a:latin typeface="Arial" panose="020B0604020202020204" pitchFamily="34" charset="0"/>
                <a:cs typeface="Arial" panose="020B0604020202020204" pitchFamily="34" charset="0"/>
              </a:rPr>
              <a:t>personnel to </a:t>
            </a:r>
            <a:r>
              <a:rPr lang="en-US" sz="1600" dirty="0">
                <a:latin typeface="Arial" panose="020B0604020202020204" pitchFamily="34" charset="0"/>
                <a:cs typeface="Arial" panose="020B0604020202020204" pitchFamily="34" charset="0"/>
              </a:rPr>
              <a:t>immediately report cases of suspected child abuse (physical or sexual) or neglect of minors (children under the age of 18) to the Illinois Department of Children and Family Services.</a:t>
            </a:r>
          </a:p>
          <a:p>
            <a:pPr marL="285750" indent="-285750">
              <a:buFont typeface="Arial"/>
              <a:buChar char="•"/>
            </a:pPr>
            <a:endParaRPr lang="en-US" sz="1600" dirty="0">
              <a:latin typeface="Arial" panose="020B0604020202020204" pitchFamily="34" charset="0"/>
              <a:cs typeface="Arial" panose="020B0604020202020204" pitchFamily="34" charset="0"/>
            </a:endParaRPr>
          </a:p>
          <a:p>
            <a:pPr>
              <a:spcAft>
                <a:spcPts val="600"/>
              </a:spcAft>
            </a:pPr>
            <a:r>
              <a:rPr lang="en-US" sz="1600" b="1" dirty="0">
                <a:latin typeface="Arial" panose="020B0604020202020204" pitchFamily="34" charset="0"/>
                <a:cs typeface="Arial" panose="020B0604020202020204" pitchFamily="34" charset="0"/>
              </a:rPr>
              <a:t>Take action if you…</a:t>
            </a:r>
          </a:p>
          <a:p>
            <a:pPr marL="285750" indent="-285750">
              <a:buFont typeface="Arial"/>
              <a:buChar char="•"/>
            </a:pPr>
            <a:r>
              <a:rPr lang="en-US" sz="1600" dirty="0">
                <a:latin typeface="Arial" panose="020B0604020202020204" pitchFamily="34" charset="0"/>
                <a:cs typeface="Arial" panose="020B0604020202020204" pitchFamily="34" charset="0"/>
              </a:rPr>
              <a:t>Have reasonable cause to believe a child you interact with or encounter in your official or professional capacity may be abused or neglected</a:t>
            </a:r>
            <a:r>
              <a:rPr lang="en-US" sz="1600" dirty="0" smtClean="0">
                <a:latin typeface="Arial" panose="020B0604020202020204" pitchFamily="34" charset="0"/>
                <a:cs typeface="Arial" panose="020B0604020202020204" pitchFamily="34" charset="0"/>
              </a:rPr>
              <a:t>.</a:t>
            </a:r>
          </a:p>
          <a:p>
            <a:pPr marL="285750" indent="-285750">
              <a:buFont typeface="Arial"/>
              <a:buChar char="•"/>
            </a:pPr>
            <a:endParaRPr lang="en-US" sz="1600" dirty="0">
              <a:latin typeface="Arial" panose="020B0604020202020204" pitchFamily="34" charset="0"/>
              <a:cs typeface="Arial" panose="020B0604020202020204" pitchFamily="34" charset="0"/>
            </a:endParaRPr>
          </a:p>
          <a:p>
            <a:r>
              <a:rPr lang="en-US" sz="1600" b="1" dirty="0">
                <a:latin typeface="Arial" panose="020B0604020202020204" pitchFamily="34" charset="0"/>
                <a:cs typeface="Arial" panose="020B0604020202020204" pitchFamily="34" charset="0"/>
              </a:rPr>
              <a:t>If you are not sure that a situation meets these criteria, call the </a:t>
            </a:r>
            <a:r>
              <a:rPr lang="en-US" sz="1600" b="1" dirty="0" smtClean="0">
                <a:latin typeface="Arial" panose="020B0604020202020204" pitchFamily="34" charset="0"/>
                <a:cs typeface="Arial" panose="020B0604020202020204" pitchFamily="34" charset="0"/>
              </a:rPr>
              <a:t>DCFS Hotline </a:t>
            </a:r>
            <a:r>
              <a:rPr lang="en-US" sz="1600" b="1" dirty="0">
                <a:latin typeface="Arial" panose="020B0604020202020204" pitchFamily="34" charset="0"/>
                <a:cs typeface="Arial" panose="020B0604020202020204" pitchFamily="34" charset="0"/>
              </a:rPr>
              <a:t>anyway. </a:t>
            </a:r>
            <a:r>
              <a:rPr lang="en-US" sz="1600" b="1" dirty="0" smtClean="0">
                <a:latin typeface="Arial" panose="020B0604020202020204" pitchFamily="34" charset="0"/>
                <a:cs typeface="Arial" panose="020B0604020202020204" pitchFamily="34" charset="0"/>
              </a:rPr>
              <a:t>DCFS will assess </a:t>
            </a:r>
            <a:r>
              <a:rPr lang="en-US" sz="1600" b="1" dirty="0">
                <a:latin typeface="Arial" panose="020B0604020202020204" pitchFamily="34" charset="0"/>
                <a:cs typeface="Arial" panose="020B0604020202020204" pitchFamily="34" charset="0"/>
              </a:rPr>
              <a:t>the situation</a:t>
            </a:r>
            <a:r>
              <a:rPr lang="en-US" sz="1600" b="1" dirty="0" smtClean="0">
                <a:latin typeface="Arial" panose="020B0604020202020204" pitchFamily="34" charset="0"/>
                <a:cs typeface="Arial" panose="020B0604020202020204" pitchFamily="34" charset="0"/>
              </a:rPr>
              <a:t>.  </a:t>
            </a:r>
          </a:p>
          <a:p>
            <a:endParaRPr lang="en-US" sz="1600" dirty="0">
              <a:latin typeface="Arial" panose="020B0604020202020204" pitchFamily="34" charset="0"/>
              <a:cs typeface="Arial" panose="020B0604020202020204" pitchFamily="34" charset="0"/>
            </a:endParaRPr>
          </a:p>
          <a:p>
            <a:r>
              <a:rPr lang="en-US" sz="2400" b="1" dirty="0">
                <a:solidFill>
                  <a:srgbClr val="CE1126"/>
                </a:solidFill>
                <a:latin typeface="Arial" panose="020B0604020202020204" pitchFamily="34" charset="0"/>
                <a:cs typeface="Arial" panose="020B0604020202020204" pitchFamily="34" charset="0"/>
              </a:rPr>
              <a:t>When in doubt—REPORT!</a:t>
            </a:r>
          </a:p>
        </p:txBody>
      </p:sp>
      <p:sp>
        <p:nvSpPr>
          <p:cNvPr id="5" name="Title 3"/>
          <p:cNvSpPr txBox="1">
            <a:spLocks/>
          </p:cNvSpPr>
          <p:nvPr/>
        </p:nvSpPr>
        <p:spPr>
          <a:xfrm>
            <a:off x="1894899" y="2735"/>
            <a:ext cx="6622514" cy="1143000"/>
          </a:xfrm>
          <a:prstGeom prst="rect">
            <a:avLst/>
          </a:prstGeom>
        </p:spPr>
        <p:txBody>
          <a:bodyPr vert="horz" lIns="91440" tIns="45720" rIns="91440" bIns="45720" rtlCol="0" anchor="ctr">
            <a:noAutofit/>
          </a:bodyPr>
          <a:lstStyle>
            <a:lvl1pPr algn="l" defTabSz="457200" rtl="0" eaLnBrk="1" latinLnBrk="0" hangingPunct="1">
              <a:spcBef>
                <a:spcPct val="0"/>
              </a:spcBef>
              <a:buNone/>
              <a:defRPr sz="4200" b="1" kern="1200" cap="small">
                <a:solidFill>
                  <a:srgbClr val="CE1126"/>
                </a:solidFill>
                <a:latin typeface="Times New Roman"/>
                <a:ea typeface="+mj-ea"/>
                <a:cs typeface="Times New Roman"/>
              </a:defRPr>
            </a:lvl1pPr>
          </a:lstStyle>
          <a:p>
            <a:pPr algn="ctr"/>
            <a:r>
              <a:rPr lang="en-US" dirty="0" smtClean="0"/>
              <a:t>Reporting Suspected Child Abuse and Neglect</a:t>
            </a:r>
            <a:endParaRPr lang="en-US" dirty="0"/>
          </a:p>
        </p:txBody>
      </p:sp>
    </p:spTree>
    <p:extLst>
      <p:ext uri="{BB962C8B-B14F-4D97-AF65-F5344CB8AC3E}">
        <p14:creationId xmlns:p14="http://schemas.microsoft.com/office/powerpoint/2010/main" val="3016855400"/>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57072" y="9942"/>
            <a:ext cx="6629728" cy="914400"/>
          </a:xfrm>
        </p:spPr>
        <p:txBody>
          <a:bodyPr/>
          <a:lstStyle/>
          <a:p>
            <a:r>
              <a:rPr lang="en-US" sz="3600" dirty="0" smtClean="0"/>
              <a:t>Dating and Domestic Violence Definitions</a:t>
            </a:r>
            <a:endParaRPr lang="en-US" sz="3600" dirty="0"/>
          </a:p>
        </p:txBody>
      </p:sp>
      <p:sp>
        <p:nvSpPr>
          <p:cNvPr id="3" name="Content Placeholder 2"/>
          <p:cNvSpPr>
            <a:spLocks noGrp="1"/>
          </p:cNvSpPr>
          <p:nvPr>
            <p:ph idx="1"/>
          </p:nvPr>
        </p:nvSpPr>
        <p:spPr>
          <a:xfrm>
            <a:off x="2147607" y="1167058"/>
            <a:ext cx="6629728" cy="4455699"/>
          </a:xfrm>
        </p:spPr>
        <p:txBody>
          <a:bodyPr>
            <a:noAutofit/>
          </a:bodyPr>
          <a:lstStyle/>
          <a:p>
            <a:pPr marL="0" indent="0">
              <a:buNone/>
            </a:pPr>
            <a:r>
              <a:rPr lang="en-US" sz="1400" b="1" dirty="0" smtClean="0"/>
              <a:t>Dating Violence as </a:t>
            </a:r>
            <a:r>
              <a:rPr lang="en-US" sz="1400" b="1" dirty="0"/>
              <a:t>defined by the </a:t>
            </a:r>
            <a:r>
              <a:rPr lang="en-US" sz="1400" b="1" i="1" dirty="0"/>
              <a:t>Illinois State University Code of Student Conduct and University Anti-Harassment and Non-Discrimination </a:t>
            </a:r>
            <a:r>
              <a:rPr lang="en-US" sz="1400" b="1" i="1" dirty="0" smtClean="0"/>
              <a:t>Policy:  </a:t>
            </a:r>
            <a:r>
              <a:rPr lang="en-US" sz="1400" dirty="0"/>
              <a:t>Violence committed by a person who is or has been in a social relationship of a romantic or intimate nature with the victim. The existence of such a relationship shall be determined based on the reporting party's statement and with consideration of the length of relationship, the type of the relationship, and the frequency of the interaction between the persons involved in the relationship</a:t>
            </a:r>
            <a:r>
              <a:rPr lang="en-US" sz="1400" dirty="0" smtClean="0"/>
              <a:t>.</a:t>
            </a:r>
          </a:p>
          <a:p>
            <a:pPr marL="0" indent="0">
              <a:buNone/>
            </a:pPr>
            <a:endParaRPr lang="en-US" sz="1400" dirty="0" smtClean="0"/>
          </a:p>
          <a:p>
            <a:pPr marL="0" indent="0">
              <a:buNone/>
            </a:pPr>
            <a:r>
              <a:rPr lang="en-US" sz="1400" b="1" dirty="0" smtClean="0">
                <a:solidFill>
                  <a:schemeClr val="tx1"/>
                </a:solidFill>
              </a:rPr>
              <a:t>Domestic Violence </a:t>
            </a:r>
            <a:r>
              <a:rPr lang="en-US" sz="1400" b="1" dirty="0" smtClean="0"/>
              <a:t>as </a:t>
            </a:r>
            <a:r>
              <a:rPr lang="en-US" sz="1400" b="1" dirty="0"/>
              <a:t>defined by the </a:t>
            </a:r>
            <a:r>
              <a:rPr lang="en-US" sz="1400" b="1" i="1" dirty="0"/>
              <a:t>Illinois State University Code of Student Conduct and University Anti-Harassment and Non-Discrimination Policy: </a:t>
            </a:r>
            <a:r>
              <a:rPr lang="en-US" sz="1400" dirty="0"/>
              <a:t>  Violence committed by:</a:t>
            </a:r>
          </a:p>
          <a:p>
            <a:pPr marL="400050" lvl="1" indent="0">
              <a:buNone/>
            </a:pPr>
            <a:r>
              <a:rPr lang="en-US" sz="1400" dirty="0"/>
              <a:t>     i. a current or former spouse or intimate partner of the alleged victim;</a:t>
            </a:r>
            <a:br>
              <a:rPr lang="en-US" sz="1400" dirty="0"/>
            </a:br>
            <a:r>
              <a:rPr lang="en-US" sz="1400" dirty="0"/>
              <a:t>     ii. a person with whom the alleged victim shares a child in common;</a:t>
            </a:r>
            <a:br>
              <a:rPr lang="en-US" sz="1400" dirty="0"/>
            </a:br>
            <a:r>
              <a:rPr lang="en-US" sz="1400" dirty="0"/>
              <a:t>     iii. a person who is cohabitating with, or has cohabitated with, the alleged victim as a spouse or intimate partner;</a:t>
            </a:r>
            <a:br>
              <a:rPr lang="en-US" sz="1400" dirty="0"/>
            </a:br>
            <a:r>
              <a:rPr lang="en-US" sz="1400" dirty="0"/>
              <a:t>     iv. a person similarly situated to a spouse of the alleged victim under the domestic or family violence laws of the State of Illinois; or</a:t>
            </a:r>
            <a:br>
              <a:rPr lang="en-US" sz="1400" dirty="0"/>
            </a:br>
            <a:r>
              <a:rPr lang="en-US" sz="1400" dirty="0"/>
              <a:t>     v. any other person against an adult or youth alleged victim who is protected from that person's acts under the domestic or family violence laws of the State of Illinois</a:t>
            </a:r>
            <a:r>
              <a:rPr lang="en-US" sz="1400" dirty="0" smtClean="0"/>
              <a:t>.</a:t>
            </a:r>
          </a:p>
          <a:p>
            <a:pPr marL="400050" lvl="1" indent="0">
              <a:buNone/>
            </a:pPr>
            <a:endParaRPr lang="en-US" sz="1400" dirty="0"/>
          </a:p>
        </p:txBody>
      </p:sp>
    </p:spTree>
    <p:extLst>
      <p:ext uri="{BB962C8B-B14F-4D97-AF65-F5344CB8AC3E}">
        <p14:creationId xmlns:p14="http://schemas.microsoft.com/office/powerpoint/2010/main" val="1159069782"/>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57072" y="130258"/>
            <a:ext cx="6629728" cy="914400"/>
          </a:xfrm>
        </p:spPr>
        <p:txBody>
          <a:bodyPr/>
          <a:lstStyle/>
          <a:p>
            <a:r>
              <a:rPr lang="en-US" sz="3600" dirty="0" smtClean="0"/>
              <a:t>Dating and Domestic Violence Definitions</a:t>
            </a:r>
            <a:endParaRPr lang="en-US" sz="3600" dirty="0"/>
          </a:p>
        </p:txBody>
      </p:sp>
      <p:sp>
        <p:nvSpPr>
          <p:cNvPr id="3" name="Content Placeholder 2"/>
          <p:cNvSpPr>
            <a:spLocks noGrp="1"/>
          </p:cNvSpPr>
          <p:nvPr>
            <p:ph idx="1"/>
          </p:nvPr>
        </p:nvSpPr>
        <p:spPr>
          <a:xfrm>
            <a:off x="2147607" y="1335501"/>
            <a:ext cx="6629728" cy="3100141"/>
          </a:xfrm>
        </p:spPr>
        <p:txBody>
          <a:bodyPr>
            <a:noAutofit/>
          </a:bodyPr>
          <a:lstStyle/>
          <a:p>
            <a:pPr marL="400050" lvl="1" indent="0">
              <a:buNone/>
            </a:pPr>
            <a:endParaRPr lang="en-US" sz="1200" dirty="0"/>
          </a:p>
          <a:p>
            <a:pPr marL="0" indent="0">
              <a:buNone/>
            </a:pPr>
            <a:r>
              <a:rPr lang="en-US" sz="1600" b="1" dirty="0" smtClean="0"/>
              <a:t>Domestic </a:t>
            </a:r>
            <a:r>
              <a:rPr lang="en-US" sz="1600" b="1" dirty="0"/>
              <a:t>Violence – </a:t>
            </a:r>
            <a:r>
              <a:rPr lang="en-US" sz="1600" b="1" dirty="0" smtClean="0"/>
              <a:t>As defined by the </a:t>
            </a:r>
            <a:r>
              <a:rPr lang="en-US" sz="1600" b="1" i="1" dirty="0" smtClean="0"/>
              <a:t>Illinois Domestic Violence Act:  </a:t>
            </a:r>
          </a:p>
          <a:p>
            <a:r>
              <a:rPr lang="en-US" sz="1600" dirty="0"/>
              <a:t>Physical abuse, harassment, intimidation of a dependent, interference with personal liberty or willful deprivation but does not include reasonable direction of a minor child by a parent or person in loco parentis</a:t>
            </a:r>
            <a:r>
              <a:rPr lang="en-US" sz="1600" dirty="0" smtClean="0"/>
              <a:t>.</a:t>
            </a:r>
            <a:endParaRPr lang="en-US" sz="1600" dirty="0"/>
          </a:p>
        </p:txBody>
      </p:sp>
    </p:spTree>
    <p:extLst>
      <p:ext uri="{BB962C8B-B14F-4D97-AF65-F5344CB8AC3E}">
        <p14:creationId xmlns:p14="http://schemas.microsoft.com/office/powerpoint/2010/main" val="1021525344"/>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Stalking Definition</a:t>
            </a:r>
            <a:endParaRPr lang="en-US" sz="4000" dirty="0"/>
          </a:p>
        </p:txBody>
      </p:sp>
      <p:sp>
        <p:nvSpPr>
          <p:cNvPr id="3" name="Content Placeholder 2"/>
          <p:cNvSpPr>
            <a:spLocks noGrp="1"/>
          </p:cNvSpPr>
          <p:nvPr>
            <p:ph idx="1"/>
          </p:nvPr>
        </p:nvSpPr>
        <p:spPr>
          <a:xfrm>
            <a:off x="2057072" y="1233556"/>
            <a:ext cx="6629728" cy="4373160"/>
          </a:xfrm>
        </p:spPr>
        <p:txBody>
          <a:bodyPr>
            <a:noAutofit/>
          </a:bodyPr>
          <a:lstStyle/>
          <a:p>
            <a:pPr marL="0" indent="0">
              <a:buNone/>
            </a:pPr>
            <a:r>
              <a:rPr lang="en-US" sz="1600" b="1" dirty="0"/>
              <a:t>As defined by the </a:t>
            </a:r>
            <a:r>
              <a:rPr lang="en-US" sz="1600" b="1" i="1" dirty="0"/>
              <a:t>Illinois State University Code of Student Conduct and University Anti-Harassment and Non-Discrimination Policy: </a:t>
            </a:r>
            <a:endParaRPr lang="en-US" sz="1600" b="1" i="1" dirty="0" smtClean="0"/>
          </a:p>
          <a:p>
            <a:pPr marL="0" indent="0">
              <a:buNone/>
            </a:pPr>
            <a:endParaRPr lang="en-US" sz="1600" dirty="0" smtClean="0"/>
          </a:p>
          <a:p>
            <a:pPr marL="0" indent="0">
              <a:buNone/>
            </a:pPr>
            <a:r>
              <a:rPr lang="en-US" sz="1600" dirty="0" smtClean="0"/>
              <a:t>Engaging </a:t>
            </a:r>
            <a:r>
              <a:rPr lang="en-US" sz="1600" dirty="0"/>
              <a:t>in a course of conduct directed at a specific person that would cause a reasonable person to (i) fear for the person's safety or the safety of others; or (ii) suffer substantial emotional distress.</a:t>
            </a:r>
          </a:p>
          <a:p>
            <a:pPr marL="0" indent="0">
              <a:spcBef>
                <a:spcPts val="0"/>
              </a:spcBef>
              <a:buNone/>
            </a:pPr>
            <a:endParaRPr lang="en-US" sz="1600" dirty="0" smtClean="0"/>
          </a:p>
          <a:p>
            <a:pPr marL="0" indent="0">
              <a:spcBef>
                <a:spcPts val="0"/>
              </a:spcBef>
              <a:buNone/>
            </a:pPr>
            <a:r>
              <a:rPr lang="en-US" sz="1600" dirty="0" smtClean="0"/>
              <a:t>For </a:t>
            </a:r>
            <a:r>
              <a:rPr lang="en-US" sz="1600" dirty="0"/>
              <a:t>the purposes of this definition (i) course of conduct means two or more acts, including, but not limited to, acts which the stalker directly, indirectly, or through third parties, by any action, method, device or means follows, monitors, observes, surveils, threatens, or communicates to or about, a person, or interferes with a person's property. (ii) Substantial emotional distress means significant mental suffering or anguish that may, but may not necessarily, require medical or other professional treatment or </a:t>
            </a:r>
            <a:r>
              <a:rPr lang="en-US" sz="1600" dirty="0" smtClean="0"/>
              <a:t>counseling.</a:t>
            </a:r>
            <a:endParaRPr lang="en-US" sz="1600"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57072" y="25984"/>
            <a:ext cx="6629728" cy="914400"/>
          </a:xfrm>
        </p:spPr>
        <p:txBody>
          <a:bodyPr/>
          <a:lstStyle/>
          <a:p>
            <a:r>
              <a:rPr lang="en-US" sz="4000" dirty="0" smtClean="0"/>
              <a:t>Stalking Definition</a:t>
            </a:r>
            <a:endParaRPr lang="en-US" sz="4000" dirty="0"/>
          </a:p>
        </p:txBody>
      </p:sp>
      <p:sp>
        <p:nvSpPr>
          <p:cNvPr id="3" name="Content Placeholder 2"/>
          <p:cNvSpPr>
            <a:spLocks noGrp="1"/>
          </p:cNvSpPr>
          <p:nvPr>
            <p:ph idx="1"/>
          </p:nvPr>
        </p:nvSpPr>
        <p:spPr>
          <a:xfrm>
            <a:off x="2057072" y="1111165"/>
            <a:ext cx="6629728" cy="4545715"/>
          </a:xfrm>
        </p:spPr>
        <p:txBody>
          <a:bodyPr>
            <a:noAutofit/>
          </a:bodyPr>
          <a:lstStyle/>
          <a:p>
            <a:pPr marL="0" indent="0">
              <a:buNone/>
            </a:pPr>
            <a:r>
              <a:rPr lang="en-US" sz="1400" b="1" dirty="0" smtClean="0"/>
              <a:t>As defined by the </a:t>
            </a:r>
            <a:r>
              <a:rPr lang="en-US" sz="1400" b="1" i="1" dirty="0" smtClean="0"/>
              <a:t>Illinois Criminal Code</a:t>
            </a:r>
            <a:r>
              <a:rPr lang="en-US" sz="1400" b="1" dirty="0" smtClean="0"/>
              <a:t>: </a:t>
            </a:r>
            <a:r>
              <a:rPr lang="en-US" sz="1400" dirty="0" smtClean="0"/>
              <a:t> </a:t>
            </a:r>
          </a:p>
          <a:p>
            <a:pPr marL="0" indent="0">
              <a:buNone/>
            </a:pPr>
            <a:endParaRPr lang="en-US" sz="1400" dirty="0" smtClean="0"/>
          </a:p>
          <a:p>
            <a:r>
              <a:rPr lang="en-US" sz="1400" dirty="0"/>
              <a:t>A person commits stalking when knowingly engaging in a course of </a:t>
            </a:r>
            <a:r>
              <a:rPr lang="en-US" sz="1400" dirty="0" smtClean="0"/>
              <a:t>conduct </a:t>
            </a:r>
            <a:r>
              <a:rPr lang="en-US" sz="1400" dirty="0"/>
              <a:t>directed at a specific person, that knows or should know would </a:t>
            </a:r>
            <a:r>
              <a:rPr lang="en-US" sz="1400" dirty="0" smtClean="0"/>
              <a:t>cause </a:t>
            </a:r>
            <a:r>
              <a:rPr lang="en-US" sz="1400" dirty="0"/>
              <a:t>a reasonable person to:</a:t>
            </a:r>
          </a:p>
          <a:p>
            <a:pPr lvl="1"/>
            <a:r>
              <a:rPr lang="en-US" sz="1400" dirty="0" smtClean="0"/>
              <a:t>fear </a:t>
            </a:r>
            <a:r>
              <a:rPr lang="en-US" sz="1400" dirty="0"/>
              <a:t>for his/her safety or the safety of a third person; or</a:t>
            </a:r>
          </a:p>
          <a:p>
            <a:pPr lvl="1"/>
            <a:r>
              <a:rPr lang="en-US" sz="1400" dirty="0" smtClean="0"/>
              <a:t>suffer </a:t>
            </a:r>
            <a:r>
              <a:rPr lang="en-US" sz="1400" dirty="0"/>
              <a:t>other emotional distress.</a:t>
            </a:r>
          </a:p>
          <a:p>
            <a:r>
              <a:rPr lang="en-US" sz="1400" dirty="0" smtClean="0"/>
              <a:t>A </a:t>
            </a:r>
            <a:r>
              <a:rPr lang="en-US" sz="1400" dirty="0"/>
              <a:t>person commits stalking when he or she, knowingly and without lawful </a:t>
            </a:r>
            <a:r>
              <a:rPr lang="en-US" sz="1400" dirty="0" smtClean="0"/>
              <a:t>justification</a:t>
            </a:r>
            <a:r>
              <a:rPr lang="en-US" sz="1400" dirty="0"/>
              <a:t>, on at least two separate occasions follows another person or </a:t>
            </a:r>
            <a:r>
              <a:rPr lang="en-US" sz="1400" dirty="0" smtClean="0"/>
              <a:t>places </a:t>
            </a:r>
            <a:r>
              <a:rPr lang="en-US" sz="1400" dirty="0"/>
              <a:t>the person under surveillance or any combination thereof and:</a:t>
            </a:r>
          </a:p>
          <a:p>
            <a:pPr lvl="1"/>
            <a:r>
              <a:rPr lang="en-US" sz="1400" dirty="0" smtClean="0"/>
              <a:t>at </a:t>
            </a:r>
            <a:r>
              <a:rPr lang="en-US" sz="1400" dirty="0"/>
              <a:t>any time transmits a threat of immediate or future bodily harm, </a:t>
            </a:r>
            <a:r>
              <a:rPr lang="en-US" sz="1400" dirty="0" smtClean="0"/>
              <a:t>sexual </a:t>
            </a:r>
            <a:r>
              <a:rPr lang="en-US" sz="1400" dirty="0"/>
              <a:t>assault, confinement or restraint to an individual or their </a:t>
            </a:r>
            <a:r>
              <a:rPr lang="en-US" sz="1400" dirty="0" smtClean="0"/>
              <a:t>family </a:t>
            </a:r>
            <a:r>
              <a:rPr lang="en-US" sz="1400" dirty="0"/>
              <a:t>member; </a:t>
            </a:r>
            <a:r>
              <a:rPr lang="en-US" sz="1400" dirty="0" smtClean="0"/>
              <a:t>or</a:t>
            </a:r>
          </a:p>
          <a:p>
            <a:pPr lvl="1"/>
            <a:r>
              <a:rPr lang="en-US" sz="1400" dirty="0"/>
              <a:t>p</a:t>
            </a:r>
            <a:r>
              <a:rPr lang="en-US" sz="1400" dirty="0" smtClean="0"/>
              <a:t>laces </a:t>
            </a:r>
            <a:r>
              <a:rPr lang="en-US" sz="1400" dirty="0"/>
              <a:t>that person in reasonable apprehension of immediate or </a:t>
            </a:r>
            <a:r>
              <a:rPr lang="en-US" sz="1400" dirty="0" smtClean="0"/>
              <a:t>future </a:t>
            </a:r>
            <a:r>
              <a:rPr lang="en-US" sz="1400" dirty="0"/>
              <a:t>bodily harm, sexual assault, confinement or restraint to an </a:t>
            </a:r>
            <a:r>
              <a:rPr lang="en-US" sz="1400" dirty="0" smtClean="0"/>
              <a:t>individual </a:t>
            </a:r>
            <a:r>
              <a:rPr lang="en-US" sz="1400" dirty="0"/>
              <a:t>or their family member.</a:t>
            </a:r>
          </a:p>
          <a:p>
            <a:r>
              <a:rPr lang="en-US" sz="1400" dirty="0"/>
              <a:t> </a:t>
            </a:r>
            <a:r>
              <a:rPr lang="en-US" sz="1400" dirty="0" smtClean="0"/>
              <a:t>A </a:t>
            </a:r>
            <a:r>
              <a:rPr lang="en-US" sz="1400" dirty="0"/>
              <a:t>person also commits stalking when he or she has previously been </a:t>
            </a:r>
            <a:r>
              <a:rPr lang="en-US" sz="1400" dirty="0" smtClean="0"/>
              <a:t>convicted </a:t>
            </a:r>
            <a:r>
              <a:rPr lang="en-US" sz="1400" dirty="0"/>
              <a:t>of stalking another person and knowingly does either of the </a:t>
            </a:r>
            <a:r>
              <a:rPr lang="en-US" sz="1400" dirty="0" smtClean="0"/>
              <a:t>above </a:t>
            </a:r>
            <a:r>
              <a:rPr lang="en-US" sz="1400" dirty="0"/>
              <a:t>activities. </a:t>
            </a:r>
          </a:p>
        </p:txBody>
      </p:sp>
    </p:spTree>
    <p:extLst>
      <p:ext uri="{BB962C8B-B14F-4D97-AF65-F5344CB8AC3E}">
        <p14:creationId xmlns:p14="http://schemas.microsoft.com/office/powerpoint/2010/main" val="3271964229"/>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Retaliation Definition</a:t>
            </a:r>
            <a:endParaRPr lang="en-US" sz="4000" dirty="0"/>
          </a:p>
        </p:txBody>
      </p:sp>
      <p:sp>
        <p:nvSpPr>
          <p:cNvPr id="3" name="Content Placeholder 2"/>
          <p:cNvSpPr>
            <a:spLocks noGrp="1"/>
          </p:cNvSpPr>
          <p:nvPr>
            <p:ph idx="1"/>
          </p:nvPr>
        </p:nvSpPr>
        <p:spPr>
          <a:xfrm>
            <a:off x="2057072" y="1225127"/>
            <a:ext cx="6629728" cy="4343400"/>
          </a:xfrm>
        </p:spPr>
        <p:txBody>
          <a:bodyPr>
            <a:normAutofit/>
          </a:bodyPr>
          <a:lstStyle/>
          <a:p>
            <a:pPr marL="0" indent="0">
              <a:buNone/>
            </a:pPr>
            <a:r>
              <a:rPr lang="en-US" sz="1600" b="1" dirty="0"/>
              <a:t>As defined by the </a:t>
            </a:r>
            <a:r>
              <a:rPr lang="en-US" sz="1600" b="1" i="1" dirty="0"/>
              <a:t>Illinois State University Code of Student Conduct and University Anti-Harassment and Non-Discrimination Policy</a:t>
            </a:r>
            <a:r>
              <a:rPr lang="en-US" sz="1600" b="1" i="1" dirty="0" smtClean="0"/>
              <a:t>:</a:t>
            </a:r>
            <a:r>
              <a:rPr lang="en-US" sz="1600" dirty="0"/>
              <a:t> </a:t>
            </a:r>
            <a:endParaRPr lang="en-US" sz="1600" dirty="0" smtClean="0"/>
          </a:p>
          <a:p>
            <a:r>
              <a:rPr lang="en-US" sz="1600" dirty="0" smtClean="0"/>
              <a:t>The </a:t>
            </a:r>
            <a:r>
              <a:rPr lang="en-US" sz="1600" dirty="0"/>
              <a:t>University will not tolerate retaliation against students, employees, or faculty members who exercise their rights by filing a complaint with or participating in a protected investigation. Any action, or attempted action, directly or indirectly, against any person(s), who, in good faith, reports or discloses a violation of this policy, files a complaint, and/or otherwise participates under this policy. Retaliation includes, but is not limited to harassment, discrimination, threats, or negative impact on employment and/or academic progress. Actions are considered retaliatory if they have a materially adverse effect on the working, academic, or living environment of a person; or if they hinder or prevent the person from effectively engaging in University activities and programs. Any person or group within the scope of this policy who engages in retaliation is subject to a separate charge of retaliation.</a:t>
            </a:r>
          </a:p>
        </p:txBody>
      </p:sp>
    </p:spTree>
    <p:extLst>
      <p:ext uri="{BB962C8B-B14F-4D97-AF65-F5344CB8AC3E}">
        <p14:creationId xmlns:p14="http://schemas.microsoft.com/office/powerpoint/2010/main" val="3314518937"/>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57072" y="274636"/>
            <a:ext cx="6629728" cy="1318493"/>
          </a:xfrm>
        </p:spPr>
        <p:txBody>
          <a:bodyPr/>
          <a:lstStyle/>
          <a:p>
            <a:r>
              <a:rPr lang="en-US" dirty="0" smtClean="0"/>
              <a:t>New Policy: </a:t>
            </a:r>
            <a:br>
              <a:rPr lang="en-US" dirty="0" smtClean="0"/>
            </a:br>
            <a:r>
              <a:rPr lang="en-US" dirty="0" smtClean="0"/>
              <a:t>Protection of minors </a:t>
            </a:r>
            <a:endParaRPr lang="en-US" dirty="0"/>
          </a:p>
        </p:txBody>
      </p:sp>
      <p:sp>
        <p:nvSpPr>
          <p:cNvPr id="3" name="Content Placeholder 2"/>
          <p:cNvSpPr>
            <a:spLocks noGrp="1"/>
          </p:cNvSpPr>
          <p:nvPr>
            <p:ph idx="1"/>
          </p:nvPr>
        </p:nvSpPr>
        <p:spPr>
          <a:xfrm>
            <a:off x="2057072" y="1891811"/>
            <a:ext cx="6629728" cy="3632626"/>
          </a:xfrm>
        </p:spPr>
        <p:txBody>
          <a:bodyPr>
            <a:normAutofit/>
          </a:bodyPr>
          <a:lstStyle/>
          <a:p>
            <a:pPr marL="0" indent="0">
              <a:buNone/>
            </a:pPr>
            <a:r>
              <a:rPr lang="en-US" sz="1800" dirty="0"/>
              <a:t>Illinois State University is committed to ensuring a safe and secure environment when University faculty, staff, and students have direct contact with </a:t>
            </a:r>
            <a:r>
              <a:rPr lang="en-US" sz="1800" dirty="0" smtClean="0"/>
              <a:t>minors. </a:t>
            </a:r>
          </a:p>
          <a:p>
            <a:pPr marL="0" indent="0">
              <a:buNone/>
            </a:pPr>
            <a:endParaRPr lang="en-US" sz="1800" dirty="0" smtClean="0"/>
          </a:p>
          <a:p>
            <a:pPr marL="0" indent="0">
              <a:buNone/>
            </a:pPr>
            <a:r>
              <a:rPr lang="en-US" sz="1800" dirty="0"/>
              <a:t>The purpose of this policy is to ensure that minors are provided appropriate treatment and protections when:</a:t>
            </a:r>
          </a:p>
          <a:p>
            <a:pPr lvl="1">
              <a:buFont typeface="Arial" panose="020B0604020202020204" pitchFamily="34" charset="0"/>
              <a:buChar char="•"/>
            </a:pPr>
            <a:r>
              <a:rPr lang="en-US" sz="1600" dirty="0"/>
              <a:t>P</a:t>
            </a:r>
            <a:r>
              <a:rPr lang="en-US" sz="1600" dirty="0" smtClean="0"/>
              <a:t>articipating </a:t>
            </a:r>
            <a:r>
              <a:rPr lang="en-US" sz="1600" dirty="0"/>
              <a:t>in programs and/or activities being held on property owned or controlled by Illinois State </a:t>
            </a:r>
            <a:r>
              <a:rPr lang="en-US" sz="1600" dirty="0" smtClean="0"/>
              <a:t>University; or</a:t>
            </a:r>
            <a:endParaRPr lang="en-US" sz="1600" dirty="0"/>
          </a:p>
          <a:p>
            <a:pPr lvl="1">
              <a:buFont typeface="Arial" panose="020B0604020202020204" pitchFamily="34" charset="0"/>
              <a:buChar char="•"/>
            </a:pPr>
            <a:r>
              <a:rPr lang="en-US" sz="1600" dirty="0"/>
              <a:t>W</a:t>
            </a:r>
            <a:r>
              <a:rPr lang="en-US" sz="1600" dirty="0" smtClean="0"/>
              <a:t>hen </a:t>
            </a:r>
            <a:r>
              <a:rPr lang="en-US" sz="1600" dirty="0"/>
              <a:t>agents/representatives of the University including but not limited to employees, students and/or volunteers have direct contact with </a:t>
            </a:r>
            <a:r>
              <a:rPr lang="en-US" sz="1600" dirty="0" smtClean="0"/>
              <a:t>minors in their University role. </a:t>
            </a:r>
            <a:endParaRPr lang="en-US" sz="1600" dirty="0"/>
          </a:p>
          <a:p>
            <a:pPr marL="0" indent="0">
              <a:buNone/>
            </a:pPr>
            <a:endParaRPr lang="en-US" sz="1400" dirty="0" smtClean="0"/>
          </a:p>
          <a:p>
            <a:pPr marL="0" indent="0">
              <a:buNone/>
            </a:pPr>
            <a:endParaRPr lang="en-US" sz="1400" dirty="0" smtClean="0"/>
          </a:p>
          <a:p>
            <a:endParaRPr lang="en-US" dirty="0"/>
          </a:p>
        </p:txBody>
      </p:sp>
    </p:spTree>
    <p:extLst>
      <p:ext uri="{BB962C8B-B14F-4D97-AF65-F5344CB8AC3E}">
        <p14:creationId xmlns:p14="http://schemas.microsoft.com/office/powerpoint/2010/main" val="2754314112"/>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Minors on Campus</a:t>
            </a:r>
            <a:endParaRPr lang="en-US" dirty="0"/>
          </a:p>
        </p:txBody>
      </p:sp>
      <p:sp>
        <p:nvSpPr>
          <p:cNvPr id="3" name="Content Placeholder 2"/>
          <p:cNvSpPr>
            <a:spLocks noGrp="1"/>
          </p:cNvSpPr>
          <p:nvPr>
            <p:ph idx="1"/>
          </p:nvPr>
        </p:nvSpPr>
        <p:spPr>
          <a:xfrm>
            <a:off x="2057072" y="1343522"/>
            <a:ext cx="6629728" cy="4343400"/>
          </a:xfrm>
        </p:spPr>
        <p:txBody>
          <a:bodyPr/>
          <a:lstStyle/>
          <a:p>
            <a:pPr marL="0" indent="0">
              <a:buNone/>
            </a:pPr>
            <a:r>
              <a:rPr lang="en-US" sz="1600" dirty="0" smtClean="0"/>
              <a:t>Any </a:t>
            </a:r>
            <a:r>
              <a:rPr lang="en-US" sz="1600" dirty="0"/>
              <a:t>University program or activity involving minors will be required to submit a program application.  </a:t>
            </a:r>
            <a:endParaRPr lang="en-US" sz="1600" dirty="0" smtClean="0"/>
          </a:p>
          <a:p>
            <a:pPr marL="0" indent="0">
              <a:spcBef>
                <a:spcPts val="1200"/>
              </a:spcBef>
              <a:buNone/>
            </a:pPr>
            <a:r>
              <a:rPr lang="en-US" sz="1600" dirty="0" smtClean="0"/>
              <a:t>Examples of activities that will apply to this policy include but are not limited to: </a:t>
            </a:r>
          </a:p>
          <a:p>
            <a:pPr marL="0" indent="0">
              <a:spcBef>
                <a:spcPts val="1200"/>
              </a:spcBef>
              <a:buNone/>
            </a:pPr>
            <a:endParaRPr lang="en-US" sz="1600" dirty="0" smtClean="0"/>
          </a:p>
          <a:p>
            <a:pPr marL="0" indent="0">
              <a:buNone/>
            </a:pPr>
            <a:endParaRPr lang="en-US" sz="1600" dirty="0" smtClean="0"/>
          </a:p>
          <a:p>
            <a:pPr>
              <a:buFont typeface="Arial" panose="020B0604020202020204" pitchFamily="34" charset="0"/>
              <a:buChar char="•"/>
            </a:pPr>
            <a:endParaRPr lang="en-US" sz="1600" dirty="0" smtClean="0"/>
          </a:p>
          <a:p>
            <a:pPr>
              <a:buFont typeface="Arial" panose="020B0604020202020204" pitchFamily="34" charset="0"/>
              <a:buChar char="•"/>
            </a:pPr>
            <a:endParaRPr lang="en-US" sz="1600" dirty="0" smtClean="0"/>
          </a:p>
          <a:p>
            <a:pPr marL="0" indent="0">
              <a:buNone/>
            </a:pPr>
            <a:endParaRPr lang="en-US" sz="1600" dirty="0" smtClean="0"/>
          </a:p>
          <a:p>
            <a:pPr marL="0" indent="0">
              <a:buNone/>
            </a:pPr>
            <a:r>
              <a:rPr lang="en-US" sz="1600" b="1" dirty="0" smtClean="0"/>
              <a:t>Implementation </a:t>
            </a:r>
            <a:r>
              <a:rPr lang="en-US" sz="1600" b="1" dirty="0"/>
              <a:t>of this policy is in its final stages of </a:t>
            </a:r>
            <a:r>
              <a:rPr lang="en-US" sz="1600" b="1" dirty="0" smtClean="0"/>
              <a:t>development. Anticipated launch date of Spring 2017.</a:t>
            </a:r>
            <a:endParaRPr lang="en-US" sz="1600" b="1" dirty="0"/>
          </a:p>
          <a:p>
            <a:pPr>
              <a:buFont typeface="Arial" panose="020B0604020202020204" pitchFamily="34" charset="0"/>
              <a:buChar char="•"/>
            </a:pPr>
            <a:endParaRPr lang="en-US" sz="1400" dirty="0"/>
          </a:p>
          <a:p>
            <a:endParaRPr lang="en-US" dirty="0" smtClean="0"/>
          </a:p>
          <a:p>
            <a:endParaRPr lang="en-US" dirty="0"/>
          </a:p>
        </p:txBody>
      </p:sp>
      <p:graphicFrame>
        <p:nvGraphicFramePr>
          <p:cNvPr id="15" name="Table 14"/>
          <p:cNvGraphicFramePr>
            <a:graphicFrameLocks noGrp="1"/>
          </p:cNvGraphicFramePr>
          <p:nvPr>
            <p:extLst>
              <p:ext uri="{D42A27DB-BD31-4B8C-83A1-F6EECF244321}">
                <p14:modId xmlns:p14="http://schemas.microsoft.com/office/powerpoint/2010/main" val="3288876877"/>
              </p:ext>
            </p:extLst>
          </p:nvPr>
        </p:nvGraphicFramePr>
        <p:xfrm>
          <a:off x="2323936" y="2776305"/>
          <a:ext cx="6096000" cy="944880"/>
        </p:xfrm>
        <a:graphic>
          <a:graphicData uri="http://schemas.openxmlformats.org/drawingml/2006/table">
            <a:tbl>
              <a:tblPr firstRow="1" bandRow="1">
                <a:tableStyleId>{0E3FDE45-AF77-4B5C-9715-49D594BDF05E}</a:tableStyleId>
              </a:tblPr>
              <a:tblGrid>
                <a:gridCol w="3048000">
                  <a:extLst>
                    <a:ext uri="{9D8B030D-6E8A-4147-A177-3AD203B41FA5}">
                      <a16:colId xmlns:a16="http://schemas.microsoft.com/office/drawing/2014/main" val="20000"/>
                    </a:ext>
                  </a:extLst>
                </a:gridCol>
                <a:gridCol w="3048000">
                  <a:extLst>
                    <a:ext uri="{9D8B030D-6E8A-4147-A177-3AD203B41FA5}">
                      <a16:colId xmlns:a16="http://schemas.microsoft.com/office/drawing/2014/main" val="20001"/>
                    </a:ext>
                  </a:extLst>
                </a:gridCol>
              </a:tblGrid>
              <a:tr h="844657">
                <a:tc>
                  <a:txBody>
                    <a:bodyPr/>
                    <a:lstStyle/>
                    <a:p>
                      <a:pPr marL="285750" indent="-285750">
                        <a:spcBef>
                          <a:spcPts val="600"/>
                        </a:spcBef>
                        <a:buFont typeface="Arial" pitchFamily="34" charset="0"/>
                        <a:buChar char="•"/>
                      </a:pPr>
                      <a:r>
                        <a:rPr lang="en-US" sz="1400" b="0" dirty="0" smtClean="0">
                          <a:solidFill>
                            <a:schemeClr val="tx1"/>
                          </a:solidFill>
                          <a:latin typeface="Arial" panose="020B0604020202020204" pitchFamily="34" charset="0"/>
                          <a:cs typeface="Arial" panose="020B0604020202020204" pitchFamily="34" charset="0"/>
                        </a:rPr>
                        <a:t>Tutoring</a:t>
                      </a:r>
                    </a:p>
                    <a:p>
                      <a:pPr marL="285750" indent="-285750">
                        <a:buFont typeface="Arial" pitchFamily="34" charset="0"/>
                        <a:buChar char="•"/>
                      </a:pPr>
                      <a:r>
                        <a:rPr lang="en-US" sz="1400" b="0" dirty="0" smtClean="0">
                          <a:solidFill>
                            <a:schemeClr val="tx1"/>
                          </a:solidFill>
                          <a:latin typeface="Arial" panose="020B0604020202020204" pitchFamily="34" charset="0"/>
                          <a:cs typeface="Arial" panose="020B0604020202020204" pitchFamily="34" charset="0"/>
                        </a:rPr>
                        <a:t>Special</a:t>
                      </a:r>
                      <a:r>
                        <a:rPr lang="en-US" sz="1400" b="0" baseline="0" dirty="0" smtClean="0">
                          <a:solidFill>
                            <a:schemeClr val="tx1"/>
                          </a:solidFill>
                          <a:latin typeface="Arial" panose="020B0604020202020204" pitchFamily="34" charset="0"/>
                          <a:cs typeface="Arial" panose="020B0604020202020204" pitchFamily="34" charset="0"/>
                        </a:rPr>
                        <a:t> event</a:t>
                      </a:r>
                    </a:p>
                    <a:p>
                      <a:pPr marL="285750" indent="-285750">
                        <a:buFont typeface="Arial" pitchFamily="34" charset="0"/>
                        <a:buChar char="•"/>
                      </a:pPr>
                      <a:r>
                        <a:rPr lang="en-US" sz="1400" b="0" baseline="0" dirty="0" smtClean="0">
                          <a:solidFill>
                            <a:schemeClr val="tx1"/>
                          </a:solidFill>
                          <a:latin typeface="Arial" panose="020B0604020202020204" pitchFamily="34" charset="0"/>
                          <a:cs typeface="Arial" panose="020B0604020202020204" pitchFamily="34" charset="0"/>
                        </a:rPr>
                        <a:t>Research involving minors</a:t>
                      </a:r>
                      <a:endParaRPr lang="en-US" sz="1400" b="0" dirty="0">
                        <a:solidFill>
                          <a:schemeClr val="tx1"/>
                        </a:solidFill>
                        <a:latin typeface="Arial" panose="020B0604020202020204" pitchFamily="34" charset="0"/>
                        <a:cs typeface="Arial" panose="020B0604020202020204" pitchFamily="34" charset="0"/>
                      </a:endParaRPr>
                    </a:p>
                  </a:txBody>
                  <a:tcPr/>
                </a:tc>
                <a:tc>
                  <a:txBody>
                    <a:bodyPr/>
                    <a:lstStyle/>
                    <a:p>
                      <a:pPr marL="285750" marR="0" indent="-285750" algn="l" defTabSz="457200" rtl="0" eaLnBrk="1" fontAlgn="auto" latinLnBrk="0" hangingPunct="1">
                        <a:lnSpc>
                          <a:spcPct val="100000"/>
                        </a:lnSpc>
                        <a:spcBef>
                          <a:spcPts val="0"/>
                        </a:spcBef>
                        <a:spcAft>
                          <a:spcPts val="0"/>
                        </a:spcAft>
                        <a:buClrTx/>
                        <a:buSzTx/>
                        <a:buFont typeface="Arial" pitchFamily="34" charset="0"/>
                        <a:buChar char="•"/>
                        <a:tabLst/>
                        <a:defRPr/>
                      </a:pPr>
                      <a:r>
                        <a:rPr lang="en-US" sz="1400" b="0" baseline="0" dirty="0" smtClean="0">
                          <a:solidFill>
                            <a:schemeClr val="tx1"/>
                          </a:solidFill>
                          <a:latin typeface="Arial" panose="020B0604020202020204" pitchFamily="34" charset="0"/>
                          <a:cs typeface="Arial" panose="020B0604020202020204" pitchFamily="34" charset="0"/>
                        </a:rPr>
                        <a:t>Private music lessons</a:t>
                      </a:r>
                    </a:p>
                    <a:p>
                      <a:pPr marL="285750" indent="-285750">
                        <a:buFont typeface="Arial" pitchFamily="34" charset="0"/>
                        <a:buChar char="•"/>
                      </a:pPr>
                      <a:r>
                        <a:rPr lang="en-US" sz="1400" b="0" baseline="0" dirty="0" smtClean="0">
                          <a:solidFill>
                            <a:schemeClr val="tx1"/>
                          </a:solidFill>
                          <a:latin typeface="Arial" panose="020B0604020202020204" pitchFamily="34" charset="0"/>
                          <a:cs typeface="Arial" panose="020B0604020202020204" pitchFamily="34" charset="0"/>
                        </a:rPr>
                        <a:t>Summer workshops</a:t>
                      </a:r>
                    </a:p>
                    <a:p>
                      <a:pPr marL="285750" indent="-285750">
                        <a:buFont typeface="Arial" pitchFamily="34" charset="0"/>
                        <a:buChar char="•"/>
                      </a:pPr>
                      <a:r>
                        <a:rPr lang="en-US" sz="1400" b="0" baseline="0" dirty="0" smtClean="0">
                          <a:solidFill>
                            <a:schemeClr val="tx1"/>
                          </a:solidFill>
                          <a:latin typeface="Arial" panose="020B0604020202020204" pitchFamily="34" charset="0"/>
                          <a:cs typeface="Arial" panose="020B0604020202020204" pitchFamily="34" charset="0"/>
                        </a:rPr>
                        <a:t>Minors working as research assistants </a:t>
                      </a:r>
                      <a:endParaRPr lang="en-US" sz="1400" b="0" dirty="0">
                        <a:solidFill>
                          <a:schemeClr val="tx1"/>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3984924429"/>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76862" y="93678"/>
            <a:ext cx="6723034" cy="716448"/>
          </a:xfrm>
        </p:spPr>
        <p:txBody>
          <a:bodyPr/>
          <a:lstStyle/>
          <a:p>
            <a:r>
              <a:rPr lang="en-US" sz="3800" dirty="0" smtClean="0">
                <a:solidFill>
                  <a:srgbClr val="C00000"/>
                </a:solidFill>
              </a:rPr>
              <a:t>Reporting Quick Reference</a:t>
            </a:r>
            <a:endParaRPr lang="en-US" sz="3800" dirty="0">
              <a:solidFill>
                <a:srgbClr val="C00000"/>
              </a:solidFill>
            </a:endParaRPr>
          </a:p>
        </p:txBody>
      </p:sp>
      <p:graphicFrame>
        <p:nvGraphicFramePr>
          <p:cNvPr id="5" name="Content Placeholder 4"/>
          <p:cNvGraphicFramePr>
            <a:graphicFrameLocks noGrp="1"/>
          </p:cNvGraphicFramePr>
          <p:nvPr>
            <p:ph idx="1"/>
            <p:extLst/>
          </p:nvPr>
        </p:nvGraphicFramePr>
        <p:xfrm>
          <a:off x="2235201" y="711204"/>
          <a:ext cx="6747933" cy="5076390"/>
        </p:xfrm>
        <a:graphic>
          <a:graphicData uri="http://schemas.openxmlformats.org/drawingml/2006/table">
            <a:tbl>
              <a:tblPr firstRow="1" bandRow="1">
                <a:tableStyleId>{073A0DAA-6AF3-43AB-8588-CEC1D06C72B9}</a:tableStyleId>
              </a:tblPr>
              <a:tblGrid>
                <a:gridCol w="1199762">
                  <a:extLst>
                    <a:ext uri="{9D8B030D-6E8A-4147-A177-3AD203B41FA5}">
                      <a16:colId xmlns:a16="http://schemas.microsoft.com/office/drawing/2014/main" val="20000"/>
                    </a:ext>
                  </a:extLst>
                </a:gridCol>
                <a:gridCol w="2433100">
                  <a:extLst>
                    <a:ext uri="{9D8B030D-6E8A-4147-A177-3AD203B41FA5}">
                      <a16:colId xmlns:a16="http://schemas.microsoft.com/office/drawing/2014/main" val="20002"/>
                    </a:ext>
                  </a:extLst>
                </a:gridCol>
                <a:gridCol w="3115071">
                  <a:extLst>
                    <a:ext uri="{9D8B030D-6E8A-4147-A177-3AD203B41FA5}">
                      <a16:colId xmlns:a16="http://schemas.microsoft.com/office/drawing/2014/main" val="917839221"/>
                    </a:ext>
                  </a:extLst>
                </a:gridCol>
              </a:tblGrid>
              <a:tr h="350027">
                <a:tc>
                  <a:txBody>
                    <a:bodyPr/>
                    <a:lstStyle/>
                    <a:p>
                      <a:endParaRPr lang="en-US" dirty="0"/>
                    </a:p>
                  </a:txBody>
                  <a:tcPr/>
                </a:tc>
                <a:tc>
                  <a:txBody>
                    <a:bodyPr/>
                    <a:lstStyle/>
                    <a:p>
                      <a:pPr algn="ctr"/>
                      <a:r>
                        <a:rPr lang="en-US" sz="1600" dirty="0" smtClean="0"/>
                        <a:t>Mandated Reporter</a:t>
                      </a:r>
                      <a:endParaRPr lang="en-US" sz="1600" dirty="0"/>
                    </a:p>
                  </a:txBody>
                  <a:tcPr/>
                </a:tc>
                <a:tc>
                  <a:txBody>
                    <a:bodyPr/>
                    <a:lstStyle/>
                    <a:p>
                      <a:pPr algn="ctr"/>
                      <a:r>
                        <a:rPr lang="en-US" sz="1600" dirty="0" smtClean="0"/>
                        <a:t>Responsible Employee</a:t>
                      </a:r>
                      <a:endParaRPr lang="en-US" sz="1600" dirty="0"/>
                    </a:p>
                  </a:txBody>
                  <a:tcPr/>
                </a:tc>
                <a:extLst>
                  <a:ext uri="{0D108BD9-81ED-4DB2-BD59-A6C34878D82A}">
                    <a16:rowId xmlns:a16="http://schemas.microsoft.com/office/drawing/2014/main" val="10000"/>
                  </a:ext>
                </a:extLst>
              </a:tr>
              <a:tr h="437534">
                <a:tc>
                  <a:txBody>
                    <a:bodyPr/>
                    <a:lstStyle/>
                    <a:p>
                      <a:r>
                        <a:rPr lang="en-US" sz="1200" dirty="0" smtClean="0"/>
                        <a:t>Who must report</a:t>
                      </a:r>
                      <a:r>
                        <a:rPr lang="en-US" sz="1200" baseline="0" dirty="0" smtClean="0"/>
                        <a:t>?</a:t>
                      </a:r>
                      <a:endParaRPr lang="en-US" sz="1200" dirty="0"/>
                    </a:p>
                  </a:txBody>
                  <a:tcPr/>
                </a:tc>
                <a:tc>
                  <a:txBody>
                    <a:bodyPr/>
                    <a:lstStyle/>
                    <a:p>
                      <a:pPr marL="0" indent="0">
                        <a:buFont typeface="Arial" panose="020B0604020202020204" pitchFamily="34" charset="0"/>
                        <a:buNone/>
                      </a:pPr>
                      <a:r>
                        <a:rPr lang="en-US" sz="1200" b="1" dirty="0" smtClean="0"/>
                        <a:t>ALL</a:t>
                      </a:r>
                      <a:r>
                        <a:rPr lang="en-US" sz="1200" baseline="0" dirty="0" smtClean="0"/>
                        <a:t> University Personnel</a:t>
                      </a:r>
                      <a:endParaRPr lang="en-US" sz="1200" dirty="0"/>
                    </a:p>
                  </a:txBody>
                  <a:tcPr/>
                </a:tc>
                <a:tc>
                  <a:txBody>
                    <a:bodyPr/>
                    <a:lstStyle/>
                    <a:p>
                      <a:r>
                        <a:rPr lang="en-US" sz="1200" b="1" dirty="0" smtClean="0"/>
                        <a:t>Select </a:t>
                      </a:r>
                      <a:r>
                        <a:rPr lang="en-US" sz="1200" b="0" dirty="0" smtClean="0"/>
                        <a:t>University Personnel (Refer</a:t>
                      </a:r>
                      <a:r>
                        <a:rPr lang="en-US" sz="1200" b="0" baseline="0" dirty="0" smtClean="0"/>
                        <a:t> to list in training)</a:t>
                      </a:r>
                      <a:endParaRPr lang="en-US" sz="1200" b="1" dirty="0"/>
                    </a:p>
                  </a:txBody>
                  <a:tcPr/>
                </a:tc>
                <a:extLst>
                  <a:ext uri="{0D108BD9-81ED-4DB2-BD59-A6C34878D82A}">
                    <a16:rowId xmlns:a16="http://schemas.microsoft.com/office/drawing/2014/main" val="10001"/>
                  </a:ext>
                </a:extLst>
              </a:tr>
              <a:tr h="965594">
                <a:tc>
                  <a:txBody>
                    <a:bodyPr/>
                    <a:lstStyle/>
                    <a:p>
                      <a:r>
                        <a:rPr lang="en-US" sz="1200" dirty="0" smtClean="0"/>
                        <a:t>What</a:t>
                      </a:r>
                      <a:r>
                        <a:rPr lang="en-US" sz="1200" baseline="0" dirty="0" smtClean="0"/>
                        <a:t> must be reported</a:t>
                      </a:r>
                      <a:r>
                        <a:rPr lang="en-US" sz="1200" dirty="0" smtClean="0"/>
                        <a:t>?</a:t>
                      </a:r>
                      <a:endParaRPr lang="en-US" sz="1200" dirty="0"/>
                    </a:p>
                  </a:txBody>
                  <a:tcPr/>
                </a:tc>
                <a:tc>
                  <a:txBody>
                    <a:bodyPr/>
                    <a:lstStyle/>
                    <a:p>
                      <a:pPr marL="0" indent="0">
                        <a:buFont typeface="Arial" panose="020B0604020202020204" pitchFamily="34" charset="0"/>
                        <a:buNone/>
                      </a:pPr>
                      <a:r>
                        <a:rPr lang="en-US" sz="1200" dirty="0" smtClean="0"/>
                        <a:t>Suspected</a:t>
                      </a:r>
                      <a:r>
                        <a:rPr lang="en-US" sz="1200" baseline="0" dirty="0" smtClean="0"/>
                        <a:t> child abuse and neglect including:</a:t>
                      </a:r>
                    </a:p>
                    <a:p>
                      <a:pPr marL="285750" indent="-285750">
                        <a:buFont typeface="Arial" panose="020B0604020202020204" pitchFamily="34" charset="0"/>
                        <a:buChar char="•"/>
                      </a:pPr>
                      <a:r>
                        <a:rPr lang="en-US" sz="1200" baseline="0" dirty="0" smtClean="0"/>
                        <a:t>Physical Abuse</a:t>
                      </a:r>
                    </a:p>
                    <a:p>
                      <a:pPr marL="285750" indent="-285750">
                        <a:buFont typeface="Arial" panose="020B0604020202020204" pitchFamily="34" charset="0"/>
                        <a:buChar char="•"/>
                      </a:pPr>
                      <a:r>
                        <a:rPr lang="en-US" sz="1200" baseline="0" dirty="0" smtClean="0"/>
                        <a:t>Sexual Abuse</a:t>
                      </a:r>
                      <a:endParaRPr lang="en-US" sz="1200" dirty="0" smtClean="0"/>
                    </a:p>
                  </a:txBody>
                  <a:tcPr/>
                </a:tc>
                <a:tc>
                  <a:txBody>
                    <a:bodyPr/>
                    <a:lstStyle/>
                    <a:p>
                      <a:pPr marL="342900" indent="-342900">
                        <a:buFont typeface="Arial" panose="020B0604020202020204" pitchFamily="34" charset="0"/>
                        <a:buAutoNum type="arabicPeriod"/>
                      </a:pPr>
                      <a:r>
                        <a:rPr lang="en-US" sz="1200" dirty="0" smtClean="0"/>
                        <a:t>Reportable</a:t>
                      </a:r>
                      <a:r>
                        <a:rPr lang="en-US" sz="1200" baseline="0" dirty="0" smtClean="0"/>
                        <a:t> </a:t>
                      </a:r>
                      <a:r>
                        <a:rPr lang="en-US" sz="1200" dirty="0" smtClean="0"/>
                        <a:t>Crimes (Refer</a:t>
                      </a:r>
                      <a:r>
                        <a:rPr lang="en-US" sz="1200" baseline="0" dirty="0" smtClean="0"/>
                        <a:t> to list in training)</a:t>
                      </a:r>
                    </a:p>
                    <a:p>
                      <a:pPr marL="0" indent="0">
                        <a:buFont typeface="Arial" panose="020B0604020202020204" pitchFamily="34" charset="0"/>
                        <a:buNone/>
                      </a:pPr>
                      <a:r>
                        <a:rPr lang="en-US" sz="1200" baseline="0" dirty="0" smtClean="0"/>
                        <a:t>2.     Sexual Harassment including:  Sexual Assault/Misconduct,  Dating/Domestic Violence, Stalking</a:t>
                      </a:r>
                    </a:p>
                  </a:txBody>
                  <a:tcPr/>
                </a:tc>
                <a:extLst>
                  <a:ext uri="{0D108BD9-81ED-4DB2-BD59-A6C34878D82A}">
                    <a16:rowId xmlns:a16="http://schemas.microsoft.com/office/drawing/2014/main" val="10002"/>
                  </a:ext>
                </a:extLst>
              </a:tr>
              <a:tr h="2187672">
                <a:tc>
                  <a:txBody>
                    <a:bodyPr/>
                    <a:lstStyle/>
                    <a:p>
                      <a:r>
                        <a:rPr lang="en-US" sz="1200" dirty="0" smtClean="0"/>
                        <a:t>How</a:t>
                      </a:r>
                      <a:r>
                        <a:rPr lang="en-US" sz="1200" baseline="0" dirty="0" smtClean="0"/>
                        <a:t> to report</a:t>
                      </a:r>
                      <a:r>
                        <a:rPr lang="en-US" sz="1200" dirty="0" smtClean="0"/>
                        <a:t>?</a:t>
                      </a:r>
                      <a:endParaRPr lang="en-US" sz="1200" dirty="0"/>
                    </a:p>
                  </a:txBody>
                  <a:tcPr/>
                </a:tc>
                <a:tc>
                  <a:txBody>
                    <a:bodyPr/>
                    <a:lstStyle/>
                    <a:p>
                      <a:pPr marL="0" indent="0">
                        <a:buFont typeface="Arial" panose="020B0604020202020204" pitchFamily="34" charset="0"/>
                        <a:buNone/>
                      </a:pPr>
                      <a:r>
                        <a:rPr lang="en-US" sz="1200" dirty="0" smtClean="0"/>
                        <a:t>Emergency:</a:t>
                      </a:r>
                      <a:r>
                        <a:rPr lang="en-US" sz="1200" baseline="0" dirty="0" smtClean="0"/>
                        <a:t>  </a:t>
                      </a:r>
                    </a:p>
                    <a:p>
                      <a:pPr marL="285750" indent="-285750">
                        <a:buFont typeface="Arial" panose="020B0604020202020204" pitchFamily="34" charset="0"/>
                        <a:buChar char="•"/>
                      </a:pPr>
                      <a:r>
                        <a:rPr lang="en-US" sz="1200" b="0" baseline="0" dirty="0" smtClean="0">
                          <a:solidFill>
                            <a:schemeClr val="tx1"/>
                          </a:solidFill>
                        </a:rPr>
                        <a:t>9-1-1 </a:t>
                      </a:r>
                    </a:p>
                    <a:p>
                      <a:pPr marL="285750" indent="-285750">
                        <a:buFont typeface="Arial" panose="020B0604020202020204" pitchFamily="34" charset="0"/>
                        <a:buChar char="•"/>
                      </a:pPr>
                      <a:r>
                        <a:rPr lang="en-US" sz="1200" b="0" baseline="0" dirty="0" smtClean="0">
                          <a:solidFill>
                            <a:schemeClr val="tx1"/>
                          </a:solidFill>
                        </a:rPr>
                        <a:t>Then DCFS 1-800-25ABUSE</a:t>
                      </a:r>
                    </a:p>
                    <a:p>
                      <a:pPr marL="0" indent="0">
                        <a:buFont typeface="Arial" panose="020B0604020202020204" pitchFamily="34" charset="0"/>
                        <a:buNone/>
                      </a:pPr>
                      <a:endParaRPr lang="en-US" sz="1200" baseline="0" dirty="0" smtClean="0"/>
                    </a:p>
                    <a:p>
                      <a:pPr marL="0" indent="0">
                        <a:buFont typeface="Arial" panose="020B0604020202020204" pitchFamily="34" charset="0"/>
                        <a:buNone/>
                      </a:pPr>
                      <a:r>
                        <a:rPr lang="en-US" sz="1200" baseline="0" dirty="0" smtClean="0">
                          <a:solidFill>
                            <a:schemeClr val="tx1"/>
                          </a:solidFill>
                        </a:rPr>
                        <a:t>Non-Emergency:  </a:t>
                      </a:r>
                    </a:p>
                    <a:p>
                      <a:pPr marL="285750" indent="-285750">
                        <a:buFont typeface="Arial" panose="020B0604020202020204" pitchFamily="34" charset="0"/>
                        <a:buChar char="•"/>
                      </a:pPr>
                      <a:r>
                        <a:rPr lang="en-US" sz="1200" b="0" baseline="0" dirty="0" smtClean="0">
                          <a:solidFill>
                            <a:schemeClr val="tx1"/>
                          </a:solidFill>
                        </a:rPr>
                        <a:t>DCFS</a:t>
                      </a:r>
                      <a:r>
                        <a:rPr lang="en-US" sz="1200" b="0" baseline="0" dirty="0" smtClean="0"/>
                        <a:t> 1-800-25ABUSE </a:t>
                      </a:r>
                    </a:p>
                    <a:p>
                      <a:pPr marL="285750" indent="-285750">
                        <a:buFont typeface="Arial" panose="020B0604020202020204" pitchFamily="34" charset="0"/>
                        <a:buChar char="•"/>
                      </a:pPr>
                      <a:r>
                        <a:rPr lang="en-US" sz="1200" b="0" baseline="0" dirty="0" smtClean="0">
                          <a:solidFill>
                            <a:schemeClr val="tx1"/>
                          </a:solidFill>
                        </a:rPr>
                        <a:t>Then University Police (309) 438-8631</a:t>
                      </a:r>
                      <a:endParaRPr lang="en-US" sz="1200" b="0" dirty="0">
                        <a:solidFill>
                          <a:schemeClr val="tx1"/>
                        </a:solidFill>
                      </a:endParaRPr>
                    </a:p>
                  </a:txBody>
                  <a:tcPr/>
                </a:tc>
                <a:tc>
                  <a:txBody>
                    <a:bodyPr/>
                    <a:lstStyle/>
                    <a:p>
                      <a:pPr marL="0" indent="0">
                        <a:buFont typeface="Arial" panose="020B0604020202020204" pitchFamily="34" charset="0"/>
                        <a:buNone/>
                      </a:pPr>
                      <a:r>
                        <a:rPr lang="en-US" sz="1200" b="1" dirty="0" smtClean="0">
                          <a:solidFill>
                            <a:srgbClr val="C00000"/>
                          </a:solidFill>
                        </a:rPr>
                        <a:t>To</a:t>
                      </a:r>
                      <a:r>
                        <a:rPr lang="en-US" sz="1200" b="1" baseline="0" dirty="0" smtClean="0">
                          <a:solidFill>
                            <a:srgbClr val="C00000"/>
                          </a:solidFill>
                        </a:rPr>
                        <a:t> report a crime or an emergency:</a:t>
                      </a:r>
                    </a:p>
                    <a:p>
                      <a:pPr marL="0" indent="0">
                        <a:buFont typeface="Arial" panose="020B0604020202020204" pitchFamily="34" charset="0"/>
                        <a:buNone/>
                      </a:pPr>
                      <a:r>
                        <a:rPr lang="en-US" sz="1200" b="1" baseline="0" dirty="0" smtClean="0">
                          <a:solidFill>
                            <a:srgbClr val="C00000"/>
                          </a:solidFill>
                        </a:rPr>
                        <a:t>Call </a:t>
                      </a:r>
                      <a:r>
                        <a:rPr lang="en-US" sz="1200" b="1" dirty="0" smtClean="0">
                          <a:solidFill>
                            <a:srgbClr val="C00000"/>
                          </a:solidFill>
                        </a:rPr>
                        <a:t>University Police at 911</a:t>
                      </a:r>
                      <a:endParaRPr lang="en-US" sz="1200" baseline="0" dirty="0" smtClean="0"/>
                    </a:p>
                    <a:p>
                      <a:pPr marL="0" indent="0">
                        <a:buFont typeface="Arial" panose="020B0604020202020204" pitchFamily="34" charset="0"/>
                        <a:buNone/>
                      </a:pPr>
                      <a:endParaRPr lang="en-US" sz="1200" baseline="0" dirty="0" smtClean="0"/>
                    </a:p>
                    <a:p>
                      <a:pPr marL="0" indent="0">
                        <a:buFont typeface="Arial" panose="020B0604020202020204" pitchFamily="34" charset="0"/>
                        <a:buNone/>
                      </a:pPr>
                      <a:r>
                        <a:rPr lang="en-US" sz="1200" b="1" baseline="0" dirty="0" smtClean="0"/>
                        <a:t>Report a non-emergency:</a:t>
                      </a:r>
                    </a:p>
                    <a:p>
                      <a:pPr marL="0" indent="0">
                        <a:buFont typeface="Arial" panose="020B0604020202020204" pitchFamily="34" charset="0"/>
                        <a:buNone/>
                      </a:pPr>
                      <a:r>
                        <a:rPr lang="en-US" sz="1200" baseline="0" dirty="0" smtClean="0"/>
                        <a:t>To ISU PD: </a:t>
                      </a:r>
                      <a:r>
                        <a:rPr lang="en-US" sz="1200" b="1" baseline="0" dirty="0" smtClean="0"/>
                        <a:t>(309) 438-8631</a:t>
                      </a:r>
                      <a:r>
                        <a:rPr lang="en-US" sz="1200" baseline="0" dirty="0" smtClean="0"/>
                        <a:t> or TTY (309) 438-8266</a:t>
                      </a:r>
                    </a:p>
                    <a:p>
                      <a:pPr marL="0" indent="0">
                        <a:buFont typeface="Arial" panose="020B0604020202020204" pitchFamily="34" charset="0"/>
                        <a:buNone/>
                      </a:pPr>
                      <a:endParaRPr lang="en-US" sz="1200" baseline="0" dirty="0" smtClean="0"/>
                    </a:p>
                    <a:p>
                      <a:pPr marL="0" indent="0">
                        <a:buFont typeface="Arial" panose="020B0604020202020204" pitchFamily="34" charset="0"/>
                        <a:buNone/>
                      </a:pPr>
                      <a:r>
                        <a:rPr lang="en-US" sz="1200" b="1" baseline="0" dirty="0" smtClean="0"/>
                        <a:t>To the University: </a:t>
                      </a:r>
                    </a:p>
                    <a:p>
                      <a:pPr marL="0" indent="0">
                        <a:buFont typeface="Arial" panose="020B0604020202020204" pitchFamily="34" charset="0"/>
                        <a:buNone/>
                      </a:pPr>
                      <a:r>
                        <a:rPr lang="en-US" sz="1200" baseline="0" dirty="0" smtClean="0"/>
                        <a:t>Complete the online Public Incident Report at </a:t>
                      </a:r>
                      <a:r>
                        <a:rPr lang="en-US" sz="1200" u="sng" kern="1200" dirty="0" smtClean="0">
                          <a:solidFill>
                            <a:schemeClr val="dk1"/>
                          </a:solidFill>
                          <a:effectLst/>
                          <a:latin typeface="+mn-lt"/>
                          <a:ea typeface="+mn-ea"/>
                          <a:cs typeface="+mn-cs"/>
                          <a:hlinkClick r:id="rId2" tooltip="Public Incident Report"/>
                        </a:rPr>
                        <a:t>https://ilstu-advocate.symplicity.com/public_report</a:t>
                      </a:r>
                      <a:r>
                        <a:rPr lang="en-US" sz="1200" baseline="0" dirty="0" smtClean="0"/>
                        <a:t> </a:t>
                      </a:r>
                    </a:p>
                    <a:p>
                      <a:pPr marL="0" indent="0">
                        <a:buFont typeface="Arial" panose="020B0604020202020204" pitchFamily="34" charset="0"/>
                        <a:buNone/>
                      </a:pPr>
                      <a:endParaRPr lang="en-US" sz="1200" baseline="0" dirty="0" smtClean="0"/>
                    </a:p>
                  </a:txBody>
                  <a:tcPr/>
                </a:tc>
                <a:extLst>
                  <a:ext uri="{0D108BD9-81ED-4DB2-BD59-A6C34878D82A}">
                    <a16:rowId xmlns:a16="http://schemas.microsoft.com/office/drawing/2014/main" val="10003"/>
                  </a:ext>
                </a:extLst>
              </a:tr>
              <a:tr h="961590">
                <a:tc gridSpan="3">
                  <a:txBody>
                    <a:bodyPr/>
                    <a:lstStyle/>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aseline="0" dirty="0" smtClean="0"/>
                        <a:t>Reports of potential sexual harassment will be forwarded to the Student Affairs Title IX office for review and investigation.   Additional reporting options available to students, including confidential and anonymous reporting options, are outlined at https://titleix.illinoisstate.edu/report/</a:t>
                      </a:r>
                    </a:p>
                    <a:p>
                      <a:pPr marL="0" indent="0">
                        <a:buFont typeface="Arial" panose="020B0604020202020204" pitchFamily="34" charset="0"/>
                        <a:buNone/>
                      </a:pPr>
                      <a:endParaRPr lang="en-US" sz="1400" b="0" dirty="0">
                        <a:solidFill>
                          <a:schemeClr val="tx1"/>
                        </a:solidFill>
                      </a:endParaRPr>
                    </a:p>
                  </a:txBody>
                  <a:tcPr/>
                </a:tc>
                <a:tc hMerge="1">
                  <a:txBody>
                    <a:bodyPr/>
                    <a:lstStyle/>
                    <a:p>
                      <a:pPr marL="285750" indent="-285750">
                        <a:buFont typeface="Arial" panose="020B0604020202020204" pitchFamily="34" charset="0"/>
                        <a:buChar char="•"/>
                      </a:pPr>
                      <a:endParaRPr lang="en-US" sz="1400" b="0" dirty="0">
                        <a:solidFill>
                          <a:schemeClr val="tx1"/>
                        </a:solidFill>
                      </a:endParaRPr>
                    </a:p>
                  </a:txBody>
                  <a:tcPr/>
                </a:tc>
                <a:tc hMerge="1">
                  <a:txBody>
                    <a:bodyPr/>
                    <a:lstStyle/>
                    <a:p>
                      <a:pPr marL="0" indent="0">
                        <a:buFont typeface="Arial" panose="020B0604020202020204" pitchFamily="34" charset="0"/>
                        <a:buNone/>
                      </a:pPr>
                      <a:endParaRPr lang="en-US" sz="1400" baseline="0" dirty="0" smtClean="0"/>
                    </a:p>
                  </a:txBody>
                  <a:tcPr/>
                </a:tc>
                <a:extLst>
                  <a:ext uri="{0D108BD9-81ED-4DB2-BD59-A6C34878D82A}">
                    <a16:rowId xmlns:a16="http://schemas.microsoft.com/office/drawing/2014/main" val="141568224"/>
                  </a:ext>
                </a:extLst>
              </a:tr>
            </a:tbl>
          </a:graphicData>
        </a:graphic>
      </p:graphicFrame>
    </p:spTree>
    <p:extLst>
      <p:ext uri="{BB962C8B-B14F-4D97-AF65-F5344CB8AC3E}">
        <p14:creationId xmlns:p14="http://schemas.microsoft.com/office/powerpoint/2010/main" val="928812092"/>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Resources </a:t>
            </a:r>
            <a:endParaRPr lang="en-US" dirty="0"/>
          </a:p>
        </p:txBody>
      </p:sp>
      <p:sp>
        <p:nvSpPr>
          <p:cNvPr id="3" name="Content Placeholder 2"/>
          <p:cNvSpPr>
            <a:spLocks noGrp="1"/>
          </p:cNvSpPr>
          <p:nvPr>
            <p:ph idx="1"/>
          </p:nvPr>
        </p:nvSpPr>
        <p:spPr/>
        <p:txBody>
          <a:bodyPr/>
          <a:lstStyle/>
          <a:p>
            <a:pPr marL="0" indent="0">
              <a:buNone/>
            </a:pPr>
            <a:r>
              <a:rPr lang="en-US" dirty="0"/>
              <a:t>A downloadable </a:t>
            </a:r>
            <a:r>
              <a:rPr lang="en-US" dirty="0">
                <a:hlinkClick r:id="rId2"/>
              </a:rPr>
              <a:t>Quick Reference Guide</a:t>
            </a:r>
            <a:r>
              <a:rPr lang="en-US" dirty="0"/>
              <a:t> can be found on the </a:t>
            </a:r>
            <a:r>
              <a:rPr lang="en-US" dirty="0">
                <a:hlinkClick r:id="rId3"/>
              </a:rPr>
              <a:t>http://titleix.illinoisstate.edu/</a:t>
            </a:r>
            <a:r>
              <a:rPr lang="en-US" dirty="0"/>
              <a:t> website.</a:t>
            </a:r>
          </a:p>
        </p:txBody>
      </p:sp>
    </p:spTree>
    <p:extLst>
      <p:ext uri="{BB962C8B-B14F-4D97-AF65-F5344CB8AC3E}">
        <p14:creationId xmlns:p14="http://schemas.microsoft.com/office/powerpoint/2010/main" val="36478596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8800" y="171738"/>
            <a:ext cx="6858000" cy="914400"/>
          </a:xfrm>
        </p:spPr>
        <p:txBody>
          <a:bodyPr>
            <a:normAutofit fontScale="90000"/>
          </a:bodyPr>
          <a:lstStyle/>
          <a:p>
            <a:r>
              <a:rPr lang="en-US" sz="3600" dirty="0" smtClean="0"/>
              <a:t>How To Report </a:t>
            </a:r>
            <a:r>
              <a:rPr lang="en-US" sz="3600" dirty="0" smtClean="0">
                <a:solidFill>
                  <a:srgbClr val="C00000"/>
                </a:solidFill>
              </a:rPr>
              <a:t>suspected Child Abuse or neglect</a:t>
            </a:r>
            <a:endParaRPr lang="en-US" sz="3600" dirty="0">
              <a:solidFill>
                <a:srgbClr val="C00000"/>
              </a:solidFill>
            </a:endParaRPr>
          </a:p>
        </p:txBody>
      </p:sp>
      <p:sp>
        <p:nvSpPr>
          <p:cNvPr id="4" name="TextBox 3"/>
          <p:cNvSpPr txBox="1"/>
          <p:nvPr/>
        </p:nvSpPr>
        <p:spPr>
          <a:xfrm>
            <a:off x="2165308" y="1338716"/>
            <a:ext cx="6521492" cy="6109365"/>
          </a:xfrm>
          <a:prstGeom prst="rect">
            <a:avLst/>
          </a:prstGeom>
          <a:noFill/>
        </p:spPr>
        <p:txBody>
          <a:bodyPr wrap="square" rtlCol="0">
            <a:spAutoFit/>
          </a:bodyPr>
          <a:lstStyle/>
          <a:p>
            <a:pPr>
              <a:spcAft>
                <a:spcPts val="600"/>
              </a:spcAft>
            </a:pPr>
            <a:r>
              <a:rPr lang="en-US" sz="1400" b="1" u="sng" dirty="0" smtClean="0">
                <a:latin typeface="Arial" panose="020B0604020202020204" pitchFamily="34" charset="0"/>
                <a:cs typeface="Arial" panose="020B0604020202020204" pitchFamily="34" charset="0"/>
              </a:rPr>
              <a:t>Emergency</a:t>
            </a:r>
          </a:p>
          <a:p>
            <a:pPr>
              <a:spcAft>
                <a:spcPts val="600"/>
              </a:spcAft>
            </a:pPr>
            <a:r>
              <a:rPr lang="en-US" sz="1400" b="1" dirty="0" smtClean="0">
                <a:solidFill>
                  <a:srgbClr val="000000"/>
                </a:solidFill>
                <a:latin typeface="Arial" panose="020B0604020202020204" pitchFamily="34" charset="0"/>
                <a:cs typeface="Arial" panose="020B0604020202020204" pitchFamily="34" charset="0"/>
              </a:rPr>
              <a:t>STEP 1</a:t>
            </a:r>
            <a:r>
              <a:rPr lang="en-US" sz="1400" dirty="0" smtClean="0">
                <a:solidFill>
                  <a:srgbClr val="000000"/>
                </a:solidFill>
                <a:latin typeface="Arial" panose="020B0604020202020204" pitchFamily="34" charset="0"/>
                <a:cs typeface="Arial" panose="020B0604020202020204" pitchFamily="34" charset="0"/>
              </a:rPr>
              <a:t>  </a:t>
            </a:r>
            <a:r>
              <a:rPr lang="en-US" sz="1400" b="1" dirty="0">
                <a:solidFill>
                  <a:srgbClr val="CE1126"/>
                </a:solidFill>
                <a:latin typeface="Arial" panose="020B0604020202020204" pitchFamily="34" charset="0"/>
                <a:cs typeface="Arial" panose="020B0604020202020204" pitchFamily="34" charset="0"/>
              </a:rPr>
              <a:t>In an </a:t>
            </a:r>
            <a:r>
              <a:rPr lang="en-US" sz="1400" b="1" dirty="0" smtClean="0">
                <a:solidFill>
                  <a:srgbClr val="CE1126"/>
                </a:solidFill>
                <a:latin typeface="Arial" panose="020B0604020202020204" pitchFamily="34" charset="0"/>
                <a:cs typeface="Arial" panose="020B0604020202020204" pitchFamily="34" charset="0"/>
              </a:rPr>
              <a:t>emergency, when </a:t>
            </a:r>
            <a:r>
              <a:rPr lang="en-US" sz="1400" b="1" dirty="0">
                <a:solidFill>
                  <a:srgbClr val="CE1126"/>
                </a:solidFill>
                <a:latin typeface="Arial" panose="020B0604020202020204" pitchFamily="34" charset="0"/>
                <a:cs typeface="Arial" panose="020B0604020202020204" pitchFamily="34" charset="0"/>
              </a:rPr>
              <a:t>there is </a:t>
            </a:r>
            <a:r>
              <a:rPr lang="en-US" sz="1400" b="1" u="sng" dirty="0">
                <a:solidFill>
                  <a:srgbClr val="CE1126"/>
                </a:solidFill>
                <a:latin typeface="Arial" panose="020B0604020202020204" pitchFamily="34" charset="0"/>
                <a:cs typeface="Arial" panose="020B0604020202020204" pitchFamily="34" charset="0"/>
              </a:rPr>
              <a:t>immediate</a:t>
            </a:r>
            <a:r>
              <a:rPr lang="en-US" sz="1400" b="1" dirty="0">
                <a:solidFill>
                  <a:srgbClr val="CE1126"/>
                </a:solidFill>
                <a:latin typeface="Arial" panose="020B0604020202020204" pitchFamily="34" charset="0"/>
                <a:cs typeface="Arial" panose="020B0604020202020204" pitchFamily="34" charset="0"/>
              </a:rPr>
              <a:t> risk of </a:t>
            </a:r>
            <a:r>
              <a:rPr lang="en-US" sz="1400" b="1" dirty="0" smtClean="0">
                <a:solidFill>
                  <a:srgbClr val="CE1126"/>
                </a:solidFill>
                <a:latin typeface="Arial" panose="020B0604020202020204" pitchFamily="34" charset="0"/>
                <a:cs typeface="Arial" panose="020B0604020202020204" pitchFamily="34" charset="0"/>
              </a:rPr>
              <a:t>harm, or when a child has been injured: </a:t>
            </a:r>
            <a:r>
              <a:rPr lang="en-US" sz="1400" b="1" dirty="0">
                <a:solidFill>
                  <a:srgbClr val="CE1126"/>
                </a:solidFill>
                <a:latin typeface="Arial" panose="020B0604020202020204" pitchFamily="34" charset="0"/>
                <a:cs typeface="Arial" panose="020B0604020202020204" pitchFamily="34" charset="0"/>
              </a:rPr>
              <a:t>Dial 9-1-1</a:t>
            </a:r>
          </a:p>
          <a:p>
            <a:r>
              <a:rPr lang="en-US" sz="1400" b="1" dirty="0" smtClean="0">
                <a:solidFill>
                  <a:srgbClr val="000000"/>
                </a:solidFill>
                <a:latin typeface="Arial" panose="020B0604020202020204" pitchFamily="34" charset="0"/>
                <a:cs typeface="Arial" panose="020B0604020202020204" pitchFamily="34" charset="0"/>
              </a:rPr>
              <a:t>STEP 2 </a:t>
            </a:r>
            <a:r>
              <a:rPr lang="en-US" sz="1400" b="1" dirty="0">
                <a:solidFill>
                  <a:srgbClr val="CE1126"/>
                </a:solidFill>
                <a:latin typeface="Arial" panose="020B0604020202020204" pitchFamily="34" charset="0"/>
                <a:cs typeface="Arial" panose="020B0604020202020204" pitchFamily="34" charset="0"/>
              </a:rPr>
              <a:t>Immediately call the DCFS Hotline: 1-800-25ABUSE.</a:t>
            </a:r>
            <a:r>
              <a:rPr lang="en-US" sz="1400" b="1" dirty="0">
                <a:latin typeface="Arial" panose="020B0604020202020204" pitchFamily="34" charset="0"/>
                <a:cs typeface="Arial" panose="020B0604020202020204" pitchFamily="34" charset="0"/>
              </a:rPr>
              <a:t> </a:t>
            </a:r>
          </a:p>
          <a:p>
            <a:pPr>
              <a:spcAft>
                <a:spcPts val="600"/>
              </a:spcAft>
            </a:pPr>
            <a:r>
              <a:rPr lang="en-US" sz="1400" dirty="0">
                <a:latin typeface="Arial" panose="020B0604020202020204" pitchFamily="34" charset="0"/>
                <a:cs typeface="Arial" panose="020B0604020202020204" pitchFamily="34" charset="0"/>
              </a:rPr>
              <a:t>The hotline is available 24-hours every day of the year</a:t>
            </a:r>
            <a:r>
              <a:rPr lang="en-US" sz="1400" dirty="0" smtClean="0">
                <a:latin typeface="Arial" panose="020B0604020202020204" pitchFamily="34" charset="0"/>
                <a:cs typeface="Arial" panose="020B0604020202020204" pitchFamily="34" charset="0"/>
              </a:rPr>
              <a:t>.</a:t>
            </a:r>
          </a:p>
          <a:p>
            <a:r>
              <a:rPr lang="en-US" sz="1400" b="1" dirty="0" smtClean="0">
                <a:solidFill>
                  <a:srgbClr val="000000"/>
                </a:solidFill>
                <a:latin typeface="Arial" panose="020B0604020202020204" pitchFamily="34" charset="0"/>
                <a:cs typeface="Arial" panose="020B0604020202020204" pitchFamily="34" charset="0"/>
              </a:rPr>
              <a:t>STEP 3 </a:t>
            </a:r>
            <a:r>
              <a:rPr lang="en-US" sz="1400" b="1" dirty="0">
                <a:solidFill>
                  <a:srgbClr val="C00000"/>
                </a:solidFill>
                <a:latin typeface="Arial" panose="020B0604020202020204" pitchFamily="34" charset="0"/>
                <a:cs typeface="Arial" panose="020B0604020202020204" pitchFamily="34" charset="0"/>
              </a:rPr>
              <a:t>After you have called the DCFS hotline, </a:t>
            </a:r>
            <a:r>
              <a:rPr lang="en-US" sz="1400" b="1" dirty="0">
                <a:solidFill>
                  <a:srgbClr val="CE1126"/>
                </a:solidFill>
                <a:latin typeface="Arial" panose="020B0604020202020204" pitchFamily="34" charset="0"/>
                <a:cs typeface="Arial" panose="020B0604020202020204" pitchFamily="34" charset="0"/>
              </a:rPr>
              <a:t>contact the Illinois State University Police</a:t>
            </a:r>
            <a:r>
              <a:rPr lang="en-US" sz="1400" dirty="0">
                <a:solidFill>
                  <a:srgbClr val="000000"/>
                </a:solidFill>
                <a:latin typeface="Arial" panose="020B0604020202020204" pitchFamily="34" charset="0"/>
                <a:cs typeface="Arial" panose="020B0604020202020204" pitchFamily="34" charset="0"/>
              </a:rPr>
              <a:t> at (309) 438-8631 or complete the Public Incident Report Form at the Campus Safety &amp; Security website, available at </a:t>
            </a:r>
            <a:r>
              <a:rPr lang="en-US" sz="1400" dirty="0">
                <a:solidFill>
                  <a:srgbClr val="000000"/>
                </a:solidFill>
                <a:latin typeface="Arial" panose="020B0604020202020204" pitchFamily="34" charset="0"/>
                <a:cs typeface="Arial" panose="020B0604020202020204" pitchFamily="34" charset="0"/>
                <a:hlinkClick r:id="rId2"/>
              </a:rPr>
              <a:t>http://security.illinoisstate.edu</a:t>
            </a:r>
            <a:r>
              <a:rPr lang="en-US" sz="1400" dirty="0">
                <a:solidFill>
                  <a:srgbClr val="000000"/>
                </a:solidFill>
                <a:latin typeface="Arial" panose="020B0604020202020204" pitchFamily="34" charset="0"/>
                <a:cs typeface="Arial" panose="020B0604020202020204" pitchFamily="34" charset="0"/>
              </a:rPr>
              <a:t>. </a:t>
            </a:r>
          </a:p>
          <a:p>
            <a:endParaRPr lang="en-US" sz="1400" b="1" dirty="0">
              <a:solidFill>
                <a:srgbClr val="000000"/>
              </a:solidFill>
              <a:latin typeface="Arial" panose="020B0604020202020204" pitchFamily="34" charset="0"/>
              <a:cs typeface="Arial" panose="020B0604020202020204" pitchFamily="34" charset="0"/>
            </a:endParaRPr>
          </a:p>
          <a:p>
            <a:pPr>
              <a:spcAft>
                <a:spcPts val="600"/>
              </a:spcAft>
            </a:pPr>
            <a:r>
              <a:rPr lang="en-US" sz="1400" b="1" u="sng" dirty="0" smtClean="0">
                <a:latin typeface="Arial" panose="020B0604020202020204" pitchFamily="34" charset="0"/>
                <a:cs typeface="Arial" panose="020B0604020202020204" pitchFamily="34" charset="0"/>
              </a:rPr>
              <a:t>Non-Emergency</a:t>
            </a:r>
          </a:p>
          <a:p>
            <a:r>
              <a:rPr lang="en-US" sz="1400" b="1" dirty="0" smtClean="0">
                <a:latin typeface="Arial" panose="020B0604020202020204" pitchFamily="34" charset="0"/>
                <a:cs typeface="Arial" panose="020B0604020202020204" pitchFamily="34" charset="0"/>
              </a:rPr>
              <a:t>STEP 1 </a:t>
            </a:r>
            <a:r>
              <a:rPr lang="en-US" sz="1400" b="1" dirty="0" smtClean="0">
                <a:solidFill>
                  <a:srgbClr val="CE1126"/>
                </a:solidFill>
                <a:latin typeface="Arial" panose="020B0604020202020204" pitchFamily="34" charset="0"/>
                <a:cs typeface="Arial" panose="020B0604020202020204" pitchFamily="34" charset="0"/>
              </a:rPr>
              <a:t>Immediately call the DCFS Hotline: 1-800-25ABUSE.</a:t>
            </a:r>
            <a:r>
              <a:rPr lang="en-US" sz="1400" b="1" dirty="0" smtClean="0">
                <a:latin typeface="Arial" panose="020B0604020202020204" pitchFamily="34" charset="0"/>
                <a:cs typeface="Arial" panose="020B0604020202020204" pitchFamily="34" charset="0"/>
              </a:rPr>
              <a:t> </a:t>
            </a:r>
          </a:p>
          <a:p>
            <a:pPr>
              <a:spcAft>
                <a:spcPts val="600"/>
              </a:spcAft>
            </a:pPr>
            <a:r>
              <a:rPr lang="en-US" sz="1400" dirty="0" smtClean="0">
                <a:latin typeface="Arial" panose="020B0604020202020204" pitchFamily="34" charset="0"/>
                <a:cs typeface="Arial" panose="020B0604020202020204" pitchFamily="34" charset="0"/>
              </a:rPr>
              <a:t>The hotline is available 24-hours every day of the year.  </a:t>
            </a:r>
          </a:p>
          <a:p>
            <a:r>
              <a:rPr lang="en-US" sz="1400" b="1" dirty="0" smtClean="0">
                <a:latin typeface="Arial" panose="020B0604020202020204" pitchFamily="34" charset="0"/>
                <a:cs typeface="Arial" panose="020B0604020202020204" pitchFamily="34" charset="0"/>
              </a:rPr>
              <a:t>STEP 2 </a:t>
            </a:r>
            <a:r>
              <a:rPr lang="en-US" sz="1400" b="1" dirty="0" smtClean="0">
                <a:solidFill>
                  <a:srgbClr val="C00000"/>
                </a:solidFill>
                <a:latin typeface="Arial" panose="020B0604020202020204" pitchFamily="34" charset="0"/>
                <a:cs typeface="Arial" panose="020B0604020202020204" pitchFamily="34" charset="0"/>
              </a:rPr>
              <a:t>After you have called the DCFS hotline, </a:t>
            </a:r>
            <a:r>
              <a:rPr lang="en-US" sz="1400" b="1" dirty="0">
                <a:solidFill>
                  <a:srgbClr val="CE1126"/>
                </a:solidFill>
                <a:latin typeface="Arial" panose="020B0604020202020204" pitchFamily="34" charset="0"/>
                <a:cs typeface="Arial" panose="020B0604020202020204" pitchFamily="34" charset="0"/>
              </a:rPr>
              <a:t>c</a:t>
            </a:r>
            <a:r>
              <a:rPr lang="en-US" sz="1400" b="1" dirty="0" smtClean="0">
                <a:solidFill>
                  <a:srgbClr val="CE1126"/>
                </a:solidFill>
                <a:latin typeface="Arial" panose="020B0604020202020204" pitchFamily="34" charset="0"/>
                <a:cs typeface="Arial" panose="020B0604020202020204" pitchFamily="34" charset="0"/>
              </a:rPr>
              <a:t>ontact the Illinois State University Police</a:t>
            </a:r>
            <a:r>
              <a:rPr lang="en-US" sz="1400" dirty="0" smtClean="0">
                <a:solidFill>
                  <a:srgbClr val="000000"/>
                </a:solidFill>
                <a:latin typeface="Arial" panose="020B0604020202020204" pitchFamily="34" charset="0"/>
                <a:cs typeface="Arial" panose="020B0604020202020204" pitchFamily="34" charset="0"/>
              </a:rPr>
              <a:t> at (309</a:t>
            </a:r>
            <a:r>
              <a:rPr lang="en-US" sz="1400" dirty="0">
                <a:solidFill>
                  <a:srgbClr val="000000"/>
                </a:solidFill>
                <a:latin typeface="Arial" panose="020B0604020202020204" pitchFamily="34" charset="0"/>
                <a:cs typeface="Arial" panose="020B0604020202020204" pitchFamily="34" charset="0"/>
              </a:rPr>
              <a:t>) 438-8631 </a:t>
            </a:r>
            <a:r>
              <a:rPr lang="en-US" sz="1400" dirty="0" smtClean="0">
                <a:solidFill>
                  <a:srgbClr val="000000"/>
                </a:solidFill>
                <a:latin typeface="Arial" panose="020B0604020202020204" pitchFamily="34" charset="0"/>
                <a:cs typeface="Arial" panose="020B0604020202020204" pitchFamily="34" charset="0"/>
              </a:rPr>
              <a:t>or complete the Public Incident Report Form at the Campus Safety &amp; Security website, </a:t>
            </a:r>
            <a:r>
              <a:rPr lang="en-US" sz="1400" dirty="0">
                <a:solidFill>
                  <a:srgbClr val="000000"/>
                </a:solidFill>
                <a:latin typeface="Arial" panose="020B0604020202020204" pitchFamily="34" charset="0"/>
                <a:cs typeface="Arial" panose="020B0604020202020204" pitchFamily="34" charset="0"/>
              </a:rPr>
              <a:t>available at </a:t>
            </a:r>
            <a:r>
              <a:rPr lang="en-US" sz="1400" dirty="0">
                <a:solidFill>
                  <a:srgbClr val="000000"/>
                </a:solidFill>
                <a:latin typeface="Arial" panose="020B0604020202020204" pitchFamily="34" charset="0"/>
                <a:cs typeface="Arial" panose="020B0604020202020204" pitchFamily="34" charset="0"/>
                <a:hlinkClick r:id="rId2"/>
              </a:rPr>
              <a:t>http://</a:t>
            </a:r>
            <a:r>
              <a:rPr lang="en-US" sz="1400" dirty="0" smtClean="0">
                <a:solidFill>
                  <a:srgbClr val="000000"/>
                </a:solidFill>
                <a:latin typeface="Arial" panose="020B0604020202020204" pitchFamily="34" charset="0"/>
                <a:cs typeface="Arial" panose="020B0604020202020204" pitchFamily="34" charset="0"/>
                <a:hlinkClick r:id="rId2"/>
              </a:rPr>
              <a:t>security.illinoisstate.edu</a:t>
            </a:r>
            <a:r>
              <a:rPr lang="en-US" sz="1400" dirty="0" smtClean="0">
                <a:solidFill>
                  <a:srgbClr val="000000"/>
                </a:solidFill>
                <a:latin typeface="Arial" panose="020B0604020202020204" pitchFamily="34" charset="0"/>
                <a:cs typeface="Arial" panose="020B0604020202020204" pitchFamily="34" charset="0"/>
              </a:rPr>
              <a:t>. </a:t>
            </a:r>
          </a:p>
          <a:p>
            <a:r>
              <a:rPr lang="en-US" sz="1600" dirty="0" smtClean="0">
                <a:solidFill>
                  <a:srgbClr val="000000"/>
                </a:solidFill>
                <a:latin typeface="Helvetica"/>
                <a:cs typeface="Helvetica"/>
              </a:rPr>
              <a:t> </a:t>
            </a:r>
            <a:endParaRPr lang="en-US" sz="1600" dirty="0">
              <a:latin typeface="Helvetica"/>
              <a:cs typeface="Helvetica"/>
            </a:endParaRPr>
          </a:p>
          <a:p>
            <a:endParaRPr lang="en-US" sz="1600" dirty="0">
              <a:latin typeface="Helvetica"/>
              <a:cs typeface="Helvetica"/>
            </a:endParaRPr>
          </a:p>
          <a:p>
            <a:endParaRPr lang="en-US" sz="1600" dirty="0">
              <a:latin typeface="Helvetica"/>
              <a:cs typeface="Helvetica"/>
            </a:endParaRPr>
          </a:p>
          <a:p>
            <a:endParaRPr lang="en-US" sz="1600" dirty="0">
              <a:latin typeface="Helvetica"/>
              <a:cs typeface="Helvetica"/>
            </a:endParaRPr>
          </a:p>
          <a:p>
            <a:endParaRPr lang="en-US" sz="1600" dirty="0">
              <a:latin typeface="Helvetica"/>
              <a:cs typeface="Helvetica"/>
            </a:endParaRPr>
          </a:p>
          <a:p>
            <a:endParaRPr lang="en-US" sz="1600" dirty="0" smtClean="0">
              <a:latin typeface="Helvetica"/>
              <a:cs typeface="Helvetica"/>
            </a:endParaRPr>
          </a:p>
          <a:p>
            <a:endParaRPr lang="en-US" sz="1600" dirty="0">
              <a:latin typeface="Helvetica"/>
              <a:cs typeface="Helvetica"/>
            </a:endParaRPr>
          </a:p>
          <a:p>
            <a:endParaRPr lang="en-US" sz="1600" dirty="0" smtClean="0">
              <a:latin typeface="Helvetica"/>
              <a:cs typeface="Helvetica"/>
            </a:endParaRPr>
          </a:p>
        </p:txBody>
      </p:sp>
    </p:spTree>
    <p:extLst>
      <p:ext uri="{BB962C8B-B14F-4D97-AF65-F5344CB8AC3E}">
        <p14:creationId xmlns:p14="http://schemas.microsoft.com/office/powerpoint/2010/main" val="293558772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9274" y="170390"/>
            <a:ext cx="6857526" cy="914400"/>
          </a:xfrm>
        </p:spPr>
        <p:txBody>
          <a:bodyPr>
            <a:normAutofit fontScale="90000"/>
          </a:bodyPr>
          <a:lstStyle/>
          <a:p>
            <a:r>
              <a:rPr lang="en-US" sz="3600" dirty="0" smtClean="0"/>
              <a:t>Definition: </a:t>
            </a:r>
            <a:br>
              <a:rPr lang="en-US" sz="3600" dirty="0" smtClean="0"/>
            </a:br>
            <a:r>
              <a:rPr lang="en-US" sz="3600" dirty="0" smtClean="0"/>
              <a:t>Physical Abuse </a:t>
            </a:r>
            <a:r>
              <a:rPr lang="en-US" sz="3600" dirty="0" smtClean="0">
                <a:solidFill>
                  <a:srgbClr val="C00000"/>
                </a:solidFill>
              </a:rPr>
              <a:t>of minors</a:t>
            </a:r>
            <a:endParaRPr lang="en-US" sz="3600" dirty="0">
              <a:solidFill>
                <a:srgbClr val="C00000"/>
              </a:solidFill>
            </a:endParaRPr>
          </a:p>
        </p:txBody>
      </p:sp>
      <p:sp>
        <p:nvSpPr>
          <p:cNvPr id="4" name="TextBox 3"/>
          <p:cNvSpPr txBox="1"/>
          <p:nvPr/>
        </p:nvSpPr>
        <p:spPr>
          <a:xfrm>
            <a:off x="2165309" y="1404072"/>
            <a:ext cx="6521492" cy="4016484"/>
          </a:xfrm>
          <a:prstGeom prst="rect">
            <a:avLst/>
          </a:prstGeom>
          <a:noFill/>
        </p:spPr>
        <p:txBody>
          <a:bodyPr wrap="square" rtlCol="0">
            <a:spAutoFit/>
          </a:bodyPr>
          <a:lstStyle/>
          <a:p>
            <a:r>
              <a:rPr lang="en-US" sz="1600" dirty="0" smtClean="0">
                <a:latin typeface="Arial" panose="020B0604020202020204" pitchFamily="34" charset="0"/>
                <a:cs typeface="Arial" panose="020B0604020202020204" pitchFamily="34" charset="0"/>
              </a:rPr>
              <a:t>Physical abuse of a minor child can occur in different ways, including but not limited to:</a:t>
            </a:r>
          </a:p>
          <a:p>
            <a:pPr marL="285750" indent="-285750">
              <a:buFont typeface="Arial"/>
              <a:buChar char="•"/>
            </a:pPr>
            <a:endParaRPr lang="en-US" sz="1600" dirty="0">
              <a:latin typeface="Arial" panose="020B0604020202020204" pitchFamily="34" charset="0"/>
              <a:cs typeface="Arial" panose="020B0604020202020204" pitchFamily="34" charset="0"/>
            </a:endParaRPr>
          </a:p>
          <a:p>
            <a:pPr marL="285750" indent="-285750">
              <a:spcAft>
                <a:spcPts val="600"/>
              </a:spcAft>
              <a:buFont typeface="Arial"/>
              <a:buChar char="•"/>
            </a:pPr>
            <a:r>
              <a:rPr lang="en-US" sz="1600" b="1" dirty="0" smtClean="0">
                <a:latin typeface="Arial" panose="020B0604020202020204" pitchFamily="34" charset="0"/>
                <a:cs typeface="Arial" panose="020B0604020202020204" pitchFamily="34" charset="0"/>
              </a:rPr>
              <a:t>Inflicting or allowing injury to be inflicted on a child. </a:t>
            </a:r>
            <a:r>
              <a:rPr lang="en-US" sz="1600" dirty="0" smtClean="0">
                <a:latin typeface="Arial" panose="020B0604020202020204" pitchFamily="34" charset="0"/>
                <a:cs typeface="Arial" panose="020B0604020202020204" pitchFamily="34" charset="0"/>
              </a:rPr>
              <a:t>The intentional injury could cause death, disfigurement, impairment of physical or emotional health, or loss or impairment of any bodily function. (Examples: bruises, bites, bone fractures, cuts, welts, </a:t>
            </a:r>
            <a:br>
              <a:rPr lang="en-US" sz="1600" dirty="0" smtClean="0">
                <a:latin typeface="Arial" panose="020B0604020202020204" pitchFamily="34" charset="0"/>
                <a:cs typeface="Arial" panose="020B0604020202020204" pitchFamily="34" charset="0"/>
              </a:rPr>
            </a:br>
            <a:r>
              <a:rPr lang="en-US" sz="1600" dirty="0" smtClean="0">
                <a:latin typeface="Arial" panose="020B0604020202020204" pitchFamily="34" charset="0"/>
                <a:cs typeface="Arial" panose="020B0604020202020204" pitchFamily="34" charset="0"/>
              </a:rPr>
              <a:t>and burns)</a:t>
            </a:r>
          </a:p>
          <a:p>
            <a:pPr marL="285750" indent="-285750">
              <a:spcAft>
                <a:spcPts val="600"/>
              </a:spcAft>
              <a:buFont typeface="Arial"/>
              <a:buChar char="•"/>
            </a:pPr>
            <a:r>
              <a:rPr lang="en-US" sz="1600" b="1" dirty="0" smtClean="0">
                <a:latin typeface="Arial" panose="020B0604020202020204" pitchFamily="34" charset="0"/>
                <a:cs typeface="Arial" panose="020B0604020202020204" pitchFamily="34" charset="0"/>
              </a:rPr>
              <a:t>Creating a substantial risk of physical injury to a child, </a:t>
            </a:r>
            <a:br>
              <a:rPr lang="en-US" sz="1600" b="1" dirty="0" smtClean="0">
                <a:latin typeface="Arial" panose="020B0604020202020204" pitchFamily="34" charset="0"/>
                <a:cs typeface="Arial" panose="020B0604020202020204" pitchFamily="34" charset="0"/>
              </a:rPr>
            </a:br>
            <a:r>
              <a:rPr lang="en-US" sz="1600" dirty="0" smtClean="0">
                <a:latin typeface="Arial" panose="020B0604020202020204" pitchFamily="34" charset="0"/>
                <a:cs typeface="Arial" panose="020B0604020202020204" pitchFamily="34" charset="0"/>
              </a:rPr>
              <a:t>with the impacts described above likely as a result.</a:t>
            </a:r>
          </a:p>
          <a:p>
            <a:pPr marL="285750" indent="-285750">
              <a:spcAft>
                <a:spcPts val="600"/>
              </a:spcAft>
              <a:buFont typeface="Arial"/>
              <a:buChar char="•"/>
            </a:pPr>
            <a:r>
              <a:rPr lang="en-US" sz="1600" b="1" dirty="0" smtClean="0">
                <a:latin typeface="Arial" panose="020B0604020202020204" pitchFamily="34" charset="0"/>
                <a:cs typeface="Arial" panose="020B0604020202020204" pitchFamily="34" charset="0"/>
              </a:rPr>
              <a:t>Deliberately inflicting or allowing cruel or unusual treatment </a:t>
            </a:r>
            <a:r>
              <a:rPr lang="en-US" sz="1600" dirty="0" smtClean="0">
                <a:latin typeface="Arial" panose="020B0604020202020204" pitchFamily="34" charset="0"/>
                <a:cs typeface="Arial" panose="020B0604020202020204" pitchFamily="34" charset="0"/>
              </a:rPr>
              <a:t>that results in physical or mental suffering by the child. </a:t>
            </a:r>
          </a:p>
          <a:p>
            <a:pPr marL="285750" indent="-285750">
              <a:buFont typeface="Arial"/>
              <a:buChar char="•"/>
            </a:pPr>
            <a:r>
              <a:rPr lang="en-US" sz="1600" b="1" dirty="0" smtClean="0">
                <a:latin typeface="Arial" panose="020B0604020202020204" pitchFamily="34" charset="0"/>
                <a:cs typeface="Arial" panose="020B0604020202020204" pitchFamily="34" charset="0"/>
              </a:rPr>
              <a:t>Exposing a child </a:t>
            </a:r>
            <a:r>
              <a:rPr lang="en-US" sz="1600" dirty="0" smtClean="0">
                <a:latin typeface="Arial" panose="020B0604020202020204" pitchFamily="34" charset="0"/>
                <a:cs typeface="Arial" panose="020B0604020202020204" pitchFamily="34" charset="0"/>
              </a:rPr>
              <a:t>to the manufacturing, selling, or use of a controlled substance (e.g. illegal drugs), or giving or allowing a controlled substance to be given to a child under 18 years of age. </a:t>
            </a:r>
            <a:endParaRPr lang="en-US" sz="24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4729168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9274" y="170390"/>
            <a:ext cx="6857526" cy="914400"/>
          </a:xfrm>
        </p:spPr>
        <p:txBody>
          <a:bodyPr>
            <a:normAutofit fontScale="90000"/>
          </a:bodyPr>
          <a:lstStyle/>
          <a:p>
            <a:r>
              <a:rPr lang="en-US" sz="3600" dirty="0" smtClean="0"/>
              <a:t>Definition: Sexual Abuse or Neglect </a:t>
            </a:r>
            <a:r>
              <a:rPr lang="en-US" sz="3600" dirty="0" smtClean="0">
                <a:solidFill>
                  <a:srgbClr val="C00000"/>
                </a:solidFill>
              </a:rPr>
              <a:t>of minors</a:t>
            </a:r>
            <a:endParaRPr lang="en-US" sz="3600" dirty="0">
              <a:solidFill>
                <a:srgbClr val="C00000"/>
              </a:solidFill>
            </a:endParaRPr>
          </a:p>
        </p:txBody>
      </p:sp>
      <p:sp>
        <p:nvSpPr>
          <p:cNvPr id="4" name="TextBox 3"/>
          <p:cNvSpPr txBox="1"/>
          <p:nvPr/>
        </p:nvSpPr>
        <p:spPr>
          <a:xfrm>
            <a:off x="2165308" y="1242665"/>
            <a:ext cx="6575736" cy="4170372"/>
          </a:xfrm>
          <a:prstGeom prst="rect">
            <a:avLst/>
          </a:prstGeom>
          <a:noFill/>
        </p:spPr>
        <p:txBody>
          <a:bodyPr wrap="square" rtlCol="0">
            <a:spAutoFit/>
          </a:bodyPr>
          <a:lstStyle/>
          <a:p>
            <a:pPr>
              <a:spcAft>
                <a:spcPts val="600"/>
              </a:spcAft>
            </a:pPr>
            <a:r>
              <a:rPr lang="en-US" sz="1600" dirty="0" smtClean="0">
                <a:latin typeface="Arial" panose="020B0604020202020204" pitchFamily="34" charset="0"/>
                <a:cs typeface="Arial" panose="020B0604020202020204" pitchFamily="34" charset="0"/>
              </a:rPr>
              <a:t>Sexual abuse </a:t>
            </a:r>
            <a:r>
              <a:rPr lang="en-US" sz="1600" dirty="0">
                <a:latin typeface="Arial" panose="020B0604020202020204" pitchFamily="34" charset="0"/>
                <a:cs typeface="Arial" panose="020B0604020202020204" pitchFamily="34" charset="0"/>
              </a:rPr>
              <a:t>of a minor </a:t>
            </a:r>
            <a:r>
              <a:rPr lang="en-US" sz="1600" dirty="0" smtClean="0">
                <a:latin typeface="Arial" panose="020B0604020202020204" pitchFamily="34" charset="0"/>
                <a:cs typeface="Arial" panose="020B0604020202020204" pitchFamily="34" charset="0"/>
              </a:rPr>
              <a:t>child occurs when there is sexual penetration, molestation, or exploitation. </a:t>
            </a:r>
          </a:p>
          <a:p>
            <a:pPr>
              <a:spcAft>
                <a:spcPts val="300"/>
              </a:spcAft>
            </a:pPr>
            <a:r>
              <a:rPr lang="en-US" sz="1600" dirty="0" smtClean="0">
                <a:latin typeface="Arial" panose="020B0604020202020204" pitchFamily="34" charset="0"/>
                <a:cs typeface="Arial" panose="020B0604020202020204" pitchFamily="34" charset="0"/>
              </a:rPr>
              <a:t>Examples include but are not limited to:</a:t>
            </a:r>
          </a:p>
          <a:p>
            <a:pPr marL="285750" indent="-285750">
              <a:spcAft>
                <a:spcPts val="300"/>
              </a:spcAft>
              <a:buFont typeface="Arial"/>
              <a:buChar char="•"/>
            </a:pPr>
            <a:r>
              <a:rPr lang="en-US" sz="1600" dirty="0" smtClean="0">
                <a:latin typeface="Arial" panose="020B0604020202020204" pitchFamily="34" charset="0"/>
                <a:cs typeface="Arial" panose="020B0604020202020204" pitchFamily="34" charset="0"/>
              </a:rPr>
              <a:t>Touching or fondling a child or asking the child to touch herself/himself for the sexual gratification or arousal of the perpetrator or the child, or exposing genitals to a child;</a:t>
            </a:r>
          </a:p>
          <a:p>
            <a:pPr marL="285750" indent="-285750">
              <a:spcAft>
                <a:spcPts val="300"/>
              </a:spcAft>
              <a:buFont typeface="Arial"/>
              <a:buChar char="•"/>
            </a:pPr>
            <a:r>
              <a:rPr lang="en-US" sz="1600" dirty="0" smtClean="0">
                <a:latin typeface="Arial" panose="020B0604020202020204" pitchFamily="34" charset="0"/>
                <a:cs typeface="Arial" panose="020B0604020202020204" pitchFamily="34" charset="0"/>
              </a:rPr>
              <a:t>Child pornography;</a:t>
            </a:r>
          </a:p>
          <a:p>
            <a:pPr marL="285750" indent="-285750">
              <a:buFont typeface="Arial"/>
              <a:buChar char="•"/>
            </a:pPr>
            <a:r>
              <a:rPr lang="en-US" sz="1600" dirty="0" smtClean="0">
                <a:latin typeface="Arial" panose="020B0604020202020204" pitchFamily="34" charset="0"/>
                <a:cs typeface="Arial" panose="020B0604020202020204" pitchFamily="34" charset="0"/>
              </a:rPr>
              <a:t>Forcing a child to watch sex acts.</a:t>
            </a:r>
          </a:p>
          <a:p>
            <a:pPr marL="285750" indent="-285750">
              <a:buFont typeface="Arial"/>
              <a:buChar char="•"/>
            </a:pPr>
            <a:endParaRPr lang="en-US" sz="1600" dirty="0">
              <a:latin typeface="Arial" panose="020B0604020202020204" pitchFamily="34" charset="0"/>
              <a:cs typeface="Arial" panose="020B0604020202020204" pitchFamily="34" charset="0"/>
            </a:endParaRPr>
          </a:p>
          <a:p>
            <a:pPr>
              <a:spcAft>
                <a:spcPts val="600"/>
              </a:spcAft>
            </a:pPr>
            <a:r>
              <a:rPr lang="en-US" sz="1600" dirty="0" smtClean="0">
                <a:latin typeface="Arial" panose="020B0604020202020204" pitchFamily="34" charset="0"/>
                <a:cs typeface="Arial" panose="020B0604020202020204" pitchFamily="34" charset="0"/>
              </a:rPr>
              <a:t>Neglect of a minor child occurs when a parent or responsible caretaker fails to provide minimum requirements for his/her child. </a:t>
            </a:r>
          </a:p>
          <a:p>
            <a:pPr>
              <a:spcAft>
                <a:spcPts val="300"/>
              </a:spcAft>
            </a:pPr>
            <a:r>
              <a:rPr lang="en-US" sz="1600" dirty="0" smtClean="0">
                <a:latin typeface="Arial" panose="020B0604020202020204" pitchFamily="34" charset="0"/>
                <a:cs typeface="Arial" panose="020B0604020202020204" pitchFamily="34" charset="0"/>
              </a:rPr>
              <a:t>Examples include but are not limited to: </a:t>
            </a:r>
          </a:p>
          <a:p>
            <a:pPr marL="285750" indent="-285750">
              <a:spcAft>
                <a:spcPts val="300"/>
              </a:spcAft>
              <a:buFont typeface="Arial"/>
              <a:buChar char="•"/>
            </a:pPr>
            <a:r>
              <a:rPr lang="en-US" sz="1600" dirty="0" smtClean="0">
                <a:latin typeface="Arial" panose="020B0604020202020204" pitchFamily="34" charset="0"/>
                <a:cs typeface="Arial" panose="020B0604020202020204" pitchFamily="34" charset="0"/>
              </a:rPr>
              <a:t>Inadequate supervision;</a:t>
            </a:r>
          </a:p>
          <a:p>
            <a:pPr marL="285750" indent="-285750">
              <a:spcAft>
                <a:spcPts val="300"/>
              </a:spcAft>
              <a:buFont typeface="Arial"/>
              <a:buChar char="•"/>
            </a:pPr>
            <a:r>
              <a:rPr lang="en-US" sz="1600" dirty="0" smtClean="0">
                <a:latin typeface="Arial" panose="020B0604020202020204" pitchFamily="34" charset="0"/>
                <a:cs typeface="Arial" panose="020B0604020202020204" pitchFamily="34" charset="0"/>
              </a:rPr>
              <a:t>Inadequate medical care/attention, food, clothing;</a:t>
            </a:r>
          </a:p>
          <a:p>
            <a:pPr marL="285750" indent="-285750">
              <a:buFont typeface="Arial"/>
              <a:buChar char="•"/>
            </a:pPr>
            <a:r>
              <a:rPr lang="en-US" sz="1600" dirty="0" smtClean="0">
                <a:latin typeface="Arial" panose="020B0604020202020204" pitchFamily="34" charset="0"/>
                <a:cs typeface="Arial" panose="020B0604020202020204" pitchFamily="34" charset="0"/>
              </a:rPr>
              <a:t>Significant delay in providing minimum living/care standards.</a:t>
            </a:r>
          </a:p>
        </p:txBody>
      </p:sp>
    </p:spTree>
    <p:extLst>
      <p:ext uri="{BB962C8B-B14F-4D97-AF65-F5344CB8AC3E}">
        <p14:creationId xmlns:p14="http://schemas.microsoft.com/office/powerpoint/2010/main" val="276558020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200" dirty="0" smtClean="0"/>
              <a:t>Additional DCFS Resources and Training Information</a:t>
            </a:r>
            <a:endParaRPr lang="en-US" sz="3200" dirty="0"/>
          </a:p>
        </p:txBody>
      </p:sp>
      <p:sp>
        <p:nvSpPr>
          <p:cNvPr id="3" name="Content Placeholder 2"/>
          <p:cNvSpPr>
            <a:spLocks noGrp="1"/>
          </p:cNvSpPr>
          <p:nvPr>
            <p:ph idx="1"/>
          </p:nvPr>
        </p:nvSpPr>
        <p:spPr>
          <a:xfrm>
            <a:off x="2057072" y="1341120"/>
            <a:ext cx="6629728" cy="4783909"/>
          </a:xfrm>
        </p:spPr>
        <p:txBody>
          <a:bodyPr>
            <a:noAutofit/>
          </a:bodyPr>
          <a:lstStyle/>
          <a:p>
            <a:pPr marL="0" indent="0">
              <a:buNone/>
            </a:pPr>
            <a:r>
              <a:rPr lang="en-US" sz="1600" dirty="0" smtClean="0"/>
              <a:t>DCFS mandated reporter resources are available at:  </a:t>
            </a:r>
            <a:r>
              <a:rPr lang="en-US" sz="1600" dirty="0" smtClean="0">
                <a:hlinkClick r:id="rId3"/>
              </a:rPr>
              <a:t>https://mr.dcfstraining.org</a:t>
            </a:r>
            <a:r>
              <a:rPr lang="en-US" sz="1600" dirty="0" smtClean="0"/>
              <a:t>. </a:t>
            </a:r>
          </a:p>
          <a:p>
            <a:pPr marL="0" indent="0">
              <a:buNone/>
            </a:pPr>
            <a:endParaRPr lang="en-US" sz="1600" dirty="0"/>
          </a:p>
          <a:p>
            <a:pPr marL="0" indent="0">
              <a:spcAft>
                <a:spcPts val="600"/>
              </a:spcAft>
              <a:buNone/>
            </a:pPr>
            <a:r>
              <a:rPr lang="en-US" sz="1600" dirty="0" smtClean="0"/>
              <a:t>The DCFS training </a:t>
            </a:r>
            <a:r>
              <a:rPr lang="en-US" sz="1600" dirty="0"/>
              <a:t>is not </a:t>
            </a:r>
            <a:r>
              <a:rPr lang="en-US" sz="1600" dirty="0" smtClean="0"/>
              <a:t>required </a:t>
            </a:r>
            <a:r>
              <a:rPr lang="en-US" sz="1600" dirty="0"/>
              <a:t>but is highly </a:t>
            </a:r>
            <a:r>
              <a:rPr lang="en-US" sz="1600" dirty="0" smtClean="0"/>
              <a:t>recommended for ISU personnel </a:t>
            </a:r>
            <a:r>
              <a:rPr lang="en-US" sz="1600" dirty="0" smtClean="0">
                <a:solidFill>
                  <a:schemeClr val="tx1"/>
                </a:solidFill>
              </a:rPr>
              <a:t>who regularly interact with minors in the course of their duties.</a:t>
            </a:r>
            <a:r>
              <a:rPr lang="en-US" sz="1600" dirty="0" smtClean="0"/>
              <a:t> Examples include:</a:t>
            </a:r>
          </a:p>
          <a:p>
            <a:pPr lvl="2"/>
            <a:r>
              <a:rPr lang="en-US" sz="1400" dirty="0" smtClean="0">
                <a:solidFill>
                  <a:schemeClr val="tx1"/>
                </a:solidFill>
              </a:rPr>
              <a:t>Lab School personnel</a:t>
            </a:r>
          </a:p>
          <a:p>
            <a:pPr lvl="2"/>
            <a:r>
              <a:rPr lang="en-US" sz="1400" dirty="0">
                <a:solidFill>
                  <a:schemeClr val="tx1"/>
                </a:solidFill>
              </a:rPr>
              <a:t>C</a:t>
            </a:r>
            <a:r>
              <a:rPr lang="en-US" sz="1400" dirty="0" smtClean="0">
                <a:solidFill>
                  <a:schemeClr val="tx1"/>
                </a:solidFill>
              </a:rPr>
              <a:t>hild care personnel</a:t>
            </a:r>
          </a:p>
          <a:p>
            <a:pPr lvl="2"/>
            <a:r>
              <a:rPr lang="en-US" sz="1400" dirty="0">
                <a:solidFill>
                  <a:schemeClr val="tx1"/>
                </a:solidFill>
              </a:rPr>
              <a:t>H</a:t>
            </a:r>
            <a:r>
              <a:rPr lang="en-US" sz="1400" dirty="0" smtClean="0">
                <a:solidFill>
                  <a:schemeClr val="tx1"/>
                </a:solidFill>
              </a:rPr>
              <a:t>ealth care providers</a:t>
            </a:r>
          </a:p>
          <a:p>
            <a:pPr lvl="2"/>
            <a:r>
              <a:rPr lang="en-US" sz="1400" dirty="0" smtClean="0">
                <a:solidFill>
                  <a:schemeClr val="tx1"/>
                </a:solidFill>
              </a:rPr>
              <a:t>Counselors</a:t>
            </a:r>
          </a:p>
          <a:p>
            <a:pPr lvl="2"/>
            <a:r>
              <a:rPr lang="en-US" sz="1400" dirty="0" smtClean="0">
                <a:solidFill>
                  <a:schemeClr val="tx1"/>
                </a:solidFill>
              </a:rPr>
              <a:t>University Police</a:t>
            </a:r>
          </a:p>
          <a:p>
            <a:pPr lvl="2"/>
            <a:r>
              <a:rPr lang="en-US" sz="1400" dirty="0">
                <a:solidFill>
                  <a:schemeClr val="tx1"/>
                </a:solidFill>
              </a:rPr>
              <a:t>T</a:t>
            </a:r>
            <a:r>
              <a:rPr lang="en-US" sz="1400" dirty="0" smtClean="0">
                <a:solidFill>
                  <a:schemeClr val="tx1"/>
                </a:solidFill>
              </a:rPr>
              <a:t>eacher candidates</a:t>
            </a:r>
          </a:p>
          <a:p>
            <a:pPr lvl="2"/>
            <a:r>
              <a:rPr lang="en-US" sz="1400" dirty="0">
                <a:solidFill>
                  <a:schemeClr val="tx1"/>
                </a:solidFill>
              </a:rPr>
              <a:t>P</a:t>
            </a:r>
            <a:r>
              <a:rPr lang="en-US" sz="1400" dirty="0" smtClean="0">
                <a:solidFill>
                  <a:schemeClr val="tx1"/>
                </a:solidFill>
              </a:rPr>
              <a:t>ersonnel working in K-12 schools</a:t>
            </a:r>
          </a:p>
          <a:p>
            <a:pPr marL="914400" lvl="2" indent="0">
              <a:buNone/>
            </a:pPr>
            <a:endParaRPr lang="en-US" sz="1400" dirty="0" smtClean="0">
              <a:solidFill>
                <a:schemeClr val="tx1"/>
              </a:solidFill>
            </a:endParaRPr>
          </a:p>
          <a:p>
            <a:pPr marL="0" indent="0">
              <a:buNone/>
            </a:pPr>
            <a:endParaRPr lang="en-US" sz="1600" dirty="0"/>
          </a:p>
        </p:txBody>
      </p:sp>
    </p:spTree>
    <p:extLst>
      <p:ext uri="{BB962C8B-B14F-4D97-AF65-F5344CB8AC3E}">
        <p14:creationId xmlns:p14="http://schemas.microsoft.com/office/powerpoint/2010/main" val="380993339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931208" y="1410535"/>
            <a:ext cx="6622514" cy="1143000"/>
          </a:xfrm>
        </p:spPr>
        <p:txBody>
          <a:bodyPr/>
          <a:lstStyle/>
          <a:p>
            <a:pPr algn="ctr"/>
            <a:r>
              <a:rPr lang="en-US" dirty="0" smtClean="0"/>
              <a:t>Crime and Incident Reporting</a:t>
            </a:r>
            <a:endParaRPr lang="en-US" dirty="0"/>
          </a:p>
        </p:txBody>
      </p:sp>
    </p:spTree>
    <p:extLst>
      <p:ext uri="{BB962C8B-B14F-4D97-AF65-F5344CB8AC3E}">
        <p14:creationId xmlns:p14="http://schemas.microsoft.com/office/powerpoint/2010/main" val="3626169357"/>
      </p:ext>
    </p:extLst>
  </p:cSld>
  <p:clrMapOvr>
    <a:masterClrMapping/>
  </p:clrMapOvr>
  <p:timing>
    <p:tnLst>
      <p:par>
        <p:cTn id="1" dur="indefinite" restart="never" nodeType="tmRoot"/>
      </p:par>
    </p:tnLst>
  </p:timing>
</p:sld>
</file>

<file path=ppt/theme/theme1.xml><?xml version="1.0" encoding="utf-8"?>
<a:theme xmlns:a="http://schemas.openxmlformats.org/drawingml/2006/main" name="IllinoisState-Gray">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IllinoisState-Gray.potx</Template>
  <TotalTime>7139</TotalTime>
  <Words>5083</Words>
  <Application>Microsoft Office PowerPoint</Application>
  <PresentationFormat>On-screen Show (4:3)</PresentationFormat>
  <Paragraphs>517</Paragraphs>
  <Slides>48</Slides>
  <Notes>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48</vt:i4>
      </vt:variant>
    </vt:vector>
  </HeadingPairs>
  <TitlesOfParts>
    <vt:vector size="53" baseType="lpstr">
      <vt:lpstr>Arial</vt:lpstr>
      <vt:lpstr>Calibri</vt:lpstr>
      <vt:lpstr>Helvetica</vt:lpstr>
      <vt:lpstr>Times New Roman</vt:lpstr>
      <vt:lpstr>IllinoisState-Gray</vt:lpstr>
      <vt:lpstr>When in doubt—REPORT!  CAMPUS CRIME REPORTING TRAINING</vt:lpstr>
      <vt:lpstr>Know Your Role</vt:lpstr>
      <vt:lpstr>Reporting Quick Reference</vt:lpstr>
      <vt:lpstr>Protections for Children</vt:lpstr>
      <vt:lpstr>How To Report suspected Child Abuse or neglect</vt:lpstr>
      <vt:lpstr>Definition:  Physical Abuse of minors</vt:lpstr>
      <vt:lpstr>Definition: Sexual Abuse or Neglect of minors</vt:lpstr>
      <vt:lpstr>Additional DCFS Resources and Training Information</vt:lpstr>
      <vt:lpstr>Crime and Incident Reporting</vt:lpstr>
      <vt:lpstr>Responsible Employees  Examples Include:</vt:lpstr>
      <vt:lpstr>Identifying Reportable Crimes  or Incidents</vt:lpstr>
      <vt:lpstr>Sexual Harassment</vt:lpstr>
      <vt:lpstr>Sexual Harassment</vt:lpstr>
      <vt:lpstr>If in Doubt – Report</vt:lpstr>
      <vt:lpstr>Responding and Reporting</vt:lpstr>
      <vt:lpstr>How to Respond</vt:lpstr>
      <vt:lpstr>How to Respond</vt:lpstr>
      <vt:lpstr>How to respond: Confidentiality</vt:lpstr>
      <vt:lpstr>How to Report</vt:lpstr>
      <vt:lpstr>Filing Your Report</vt:lpstr>
      <vt:lpstr>What Not To Do</vt:lpstr>
      <vt:lpstr>Additional Questions</vt:lpstr>
      <vt:lpstr>University Sexual Harassment Process</vt:lpstr>
      <vt:lpstr>University Response to Reports  of Sexual Harassment</vt:lpstr>
      <vt:lpstr>Complaint Procedures for Allegations of Sexual Harassment</vt:lpstr>
      <vt:lpstr>Complaint Procedures for Allegations of Sexual Harassment Against Students</vt:lpstr>
      <vt:lpstr>Complaint Procedures for Allegations of Sexual Harassment Against Employees</vt:lpstr>
      <vt:lpstr>Helpful information  to Keep in Mind</vt:lpstr>
      <vt:lpstr>If you see a Vulnerable Person</vt:lpstr>
      <vt:lpstr>If you Suspect a Person Has Been Harmed</vt:lpstr>
      <vt:lpstr>Attitudes that Deter Intervention</vt:lpstr>
      <vt:lpstr>Definitions</vt:lpstr>
      <vt:lpstr>Sexual Harassment</vt:lpstr>
      <vt:lpstr>Sexual Harassment</vt:lpstr>
      <vt:lpstr>Consent Definition</vt:lpstr>
      <vt:lpstr>Consent Definition</vt:lpstr>
      <vt:lpstr>Sexual Misconduct/Violence Definition</vt:lpstr>
      <vt:lpstr>Sexual Exploitation Definition</vt:lpstr>
      <vt:lpstr>Sexual Assault Definitions</vt:lpstr>
      <vt:lpstr>Dating and Domestic Violence Definitions</vt:lpstr>
      <vt:lpstr>Dating and Domestic Violence Definitions</vt:lpstr>
      <vt:lpstr>Stalking Definition</vt:lpstr>
      <vt:lpstr>Stalking Definition</vt:lpstr>
      <vt:lpstr>Retaliation Definition</vt:lpstr>
      <vt:lpstr>New Policy:  Protection of minors </vt:lpstr>
      <vt:lpstr>Minors on Campus</vt:lpstr>
      <vt:lpstr>Reporting Quick Reference</vt:lpstr>
      <vt:lpstr>Other Resources </vt:lpstr>
    </vt:vector>
  </TitlesOfParts>
  <Company>Illinois State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Mary Macin</dc:creator>
  <cp:lastModifiedBy>Lage, Alicia</cp:lastModifiedBy>
  <cp:revision>281</cp:revision>
  <cp:lastPrinted>2017-02-24T21:23:35Z</cp:lastPrinted>
  <dcterms:created xsi:type="dcterms:W3CDTF">2010-07-20T15:39:14Z</dcterms:created>
  <dcterms:modified xsi:type="dcterms:W3CDTF">2017-03-28T20:08:15Z</dcterms:modified>
</cp:coreProperties>
</file>